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271" r:id="rId5"/>
    <p:sldId id="272" r:id="rId6"/>
    <p:sldId id="273" r:id="rId7"/>
    <p:sldId id="286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87" r:id="rId17"/>
    <p:sldId id="296" r:id="rId18"/>
    <p:sldId id="285" r:id="rId1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25" userDrawn="1">
          <p15:clr>
            <a:srgbClr val="A4A3A4"/>
          </p15:clr>
        </p15:guide>
        <p15:guide id="4" pos="1209" userDrawn="1">
          <p15:clr>
            <a:srgbClr val="A4A3A4"/>
          </p15:clr>
        </p15:guide>
        <p15:guide id="5" pos="2955" userDrawn="1">
          <p15:clr>
            <a:srgbClr val="A4A3A4"/>
          </p15:clr>
        </p15:guide>
        <p15:guide id="6" pos="2071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4702" userDrawn="1">
          <p15:clr>
            <a:srgbClr val="A4A3A4"/>
          </p15:clr>
        </p15:guide>
        <p15:guide id="11" pos="5586" userDrawn="1">
          <p15:clr>
            <a:srgbClr val="A4A3A4"/>
          </p15:clr>
        </p15:guide>
        <p15:guide id="12" pos="7333" userDrawn="1">
          <p15:clr>
            <a:srgbClr val="A4A3A4"/>
          </p15:clr>
        </p15:guide>
        <p15:guide id="13" orient="horz" pos="3952" userDrawn="1">
          <p15:clr>
            <a:srgbClr val="A4A3A4"/>
          </p15:clr>
        </p15:guide>
        <p15:guide id="15" pos="6471" userDrawn="1">
          <p15:clr>
            <a:srgbClr val="A4A3A4"/>
          </p15:clr>
        </p15:guide>
        <p15:guide id="16" orient="horz" pos="9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тьков Юрий Юрьевич" initials="КЮЮ" lastIdx="4" clrIdx="0">
    <p:extLst>
      <p:ext uri="{19B8F6BF-5375-455C-9EA6-DF929625EA0E}">
        <p15:presenceInfo xmlns:p15="http://schemas.microsoft.com/office/powerpoint/2012/main" userId="S::ykutkov@hse.ru::45dbd1ed-eea1-4925-9fa4-5001421b49d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C63"/>
    <a:srgbClr val="96628C"/>
    <a:srgbClr val="11A0D7"/>
    <a:srgbClr val="E61F3D"/>
    <a:srgbClr val="CD5A5A"/>
    <a:srgbClr val="FFD746"/>
    <a:srgbClr val="0E2D69"/>
    <a:srgbClr val="D9D9D9"/>
    <a:srgbClr val="EB681F"/>
    <a:srgbClr val="23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3"/>
    <p:restoredTop sz="94722"/>
  </p:normalViewPr>
  <p:slideViewPr>
    <p:cSldViewPr snapToGrid="0" snapToObjects="1">
      <p:cViewPr>
        <p:scale>
          <a:sx n="100" d="100"/>
          <a:sy n="100" d="100"/>
        </p:scale>
        <p:origin x="72" y="204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orient="horz" pos="3952"/>
        <p:guide pos="6471"/>
        <p:guide orient="horz" pos="91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34" d="100"/>
          <a:sy n="134" d="100"/>
        </p:scale>
        <p:origin x="3648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1BF4-8B2C-784B-9959-B59A059012C3}" type="datetimeFigureOut">
              <a:rPr lang="en-RU" smtClean="0"/>
              <a:t>02/21/2022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48903-8EB5-294E-A216-6B54B0368783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1680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лож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8" descr="A blue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BA292C80-0DA8-194A-9A66-279048FA2A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3859" y="962173"/>
            <a:ext cx="886499" cy="886499"/>
          </a:xfrm>
          <a:prstGeom prst="rect">
            <a:avLst/>
          </a:prstGeom>
        </p:spPr>
      </p:pic>
      <p:cxnSp>
        <p:nvCxnSpPr>
          <p:cNvPr id="11" name="Straight Connector 48">
            <a:extLst>
              <a:ext uri="{FF2B5EF4-FFF2-40B4-BE49-F238E27FC236}">
                <a16:creationId xmlns:a16="http://schemas.microsoft.com/office/drawing/2014/main" id="{313EF906-5BAC-0141-A198-076E155DF9E2}"/>
              </a:ext>
            </a:extLst>
          </p:cNvPr>
          <p:cNvCxnSpPr>
            <a:cxnSpLocks/>
          </p:cNvCxnSpPr>
          <p:nvPr userDrawn="1"/>
        </p:nvCxnSpPr>
        <p:spPr>
          <a:xfrm>
            <a:off x="6090212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50">
            <a:extLst>
              <a:ext uri="{FF2B5EF4-FFF2-40B4-BE49-F238E27FC236}">
                <a16:creationId xmlns:a16="http://schemas.microsoft.com/office/drawing/2014/main" id="{61206A97-26F2-E646-8775-9928FEF465B5}"/>
              </a:ext>
            </a:extLst>
          </p:cNvPr>
          <p:cNvCxnSpPr>
            <a:cxnSpLocks/>
          </p:cNvCxnSpPr>
          <p:nvPr userDrawn="1"/>
        </p:nvCxnSpPr>
        <p:spPr>
          <a:xfrm>
            <a:off x="8642581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51">
            <a:extLst>
              <a:ext uri="{FF2B5EF4-FFF2-40B4-BE49-F238E27FC236}">
                <a16:creationId xmlns:a16="http://schemas.microsoft.com/office/drawing/2014/main" id="{28E0E5F6-C1CA-9B41-B1DB-6E4FB509084D}"/>
              </a:ext>
            </a:extLst>
          </p:cNvPr>
          <p:cNvCxnSpPr>
            <a:cxnSpLocks/>
          </p:cNvCxnSpPr>
          <p:nvPr userDrawn="1"/>
        </p:nvCxnSpPr>
        <p:spPr>
          <a:xfrm>
            <a:off x="11179047" y="985336"/>
            <a:ext cx="0" cy="840173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6007C52F-2E27-E24A-B9DC-AAAB052DB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7967" y="2404670"/>
            <a:ext cx="7634059" cy="1978323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4300" b="0" i="0" baseline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презентации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может быть набрано в две </a:t>
            </a:r>
            <a:b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4400" dirty="0">
                <a:solidFill>
                  <a:srgbClr val="102D69"/>
                </a:solidFill>
                <a:latin typeface="HSE Sans" panose="02000000000000000000" pitchFamily="2" charset="0"/>
              </a:rPr>
              <a:t>или три строки (43 </a:t>
            </a:r>
            <a:r>
              <a:rPr lang="en-GB" sz="4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4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4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18109844-C2E7-354F-9C01-8834E4DCE3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74947" y="1187841"/>
            <a:ext cx="3848717" cy="435163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i="0">
                <a:latin typeface="HSE Sans" panose="02000000000000000000" pitchFamily="2" charset="0"/>
              </a:defRPr>
            </a:lvl1pPr>
            <a:lvl2pPr marL="457200" indent="0" algn="l">
              <a:buNone/>
              <a:defRPr sz="1600" b="0" i="0">
                <a:latin typeface="HSE Sans" panose="02000000000000000000" pitchFamily="2" charset="0"/>
              </a:defRPr>
            </a:lvl2pPr>
            <a:lvl3pPr marL="914400" indent="0" algn="l">
              <a:buNone/>
              <a:defRPr sz="1600" b="0" i="0">
                <a:latin typeface="HSE Sans" panose="02000000000000000000" pitchFamily="2" charset="0"/>
              </a:defRPr>
            </a:lvl3pPr>
            <a:lvl4pPr marL="1371600" indent="0" algn="l">
              <a:buNone/>
              <a:defRPr sz="1600" b="0" i="0">
                <a:latin typeface="HSE Sans" panose="02000000000000000000" pitchFamily="2" charset="0"/>
              </a:defRPr>
            </a:lvl4pPr>
            <a:lvl5pPr marL="1828800" indent="0" algn="l">
              <a:buNone/>
              <a:defRPr sz="1600" b="0" i="0">
                <a:latin typeface="HSE Sans" panose="02000000000000000000" pitchFamily="2" charset="0"/>
              </a:defRPr>
            </a:lvl5pPr>
          </a:lstStyle>
          <a:p>
            <a:r>
              <a:rPr lang="ru-RU" dirty="0">
                <a:latin typeface="HSE Sans" panose="02000000000000000000" pitchFamily="2" charset="0"/>
              </a:rPr>
              <a:t>Название факультета</a:t>
            </a:r>
            <a:br>
              <a:rPr lang="ru-RU" dirty="0">
                <a:latin typeface="HSE Sans" panose="02000000000000000000" pitchFamily="2" charset="0"/>
              </a:rPr>
            </a:br>
            <a:r>
              <a:rPr lang="ru-RU" dirty="0">
                <a:latin typeface="HSE Sans" panose="02000000000000000000" pitchFamily="2" charset="0"/>
              </a:rPr>
              <a:t>в две строки</a:t>
            </a:r>
            <a:r>
              <a:rPr lang="en-GB" dirty="0">
                <a:latin typeface="HSE Sans" panose="02000000000000000000" pitchFamily="2" charset="0"/>
              </a:rPr>
              <a:t> (16 </a:t>
            </a:r>
            <a:r>
              <a:rPr lang="en-GB" dirty="0" err="1">
                <a:latin typeface="HSE Sans" panose="02000000000000000000" pitchFamily="2" charset="0"/>
              </a:rPr>
              <a:t>pt</a:t>
            </a:r>
            <a:r>
              <a:rPr lang="en-GB" dirty="0">
                <a:latin typeface="HSE Sans" panose="02000000000000000000" pitchFamily="2" charset="0"/>
              </a:rPr>
              <a:t>)</a:t>
            </a:r>
            <a:endParaRPr lang="ru-RU" dirty="0">
              <a:latin typeface="HSE Sans" panose="02000000000000000000" pitchFamily="2" charset="0"/>
            </a:endParaRPr>
          </a:p>
        </p:txBody>
      </p:sp>
      <p:sp>
        <p:nvSpPr>
          <p:cNvPr id="25" name="Текст 24">
            <a:extLst>
              <a:ext uri="{FF2B5EF4-FFF2-40B4-BE49-F238E27FC236}">
                <a16:creationId xmlns:a16="http://schemas.microsoft.com/office/drawing/2014/main" id="{40A04329-C800-BB42-BFE0-7E3C68848DA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59420" y="1173829"/>
            <a:ext cx="2278063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98337931-3EC2-F348-99EA-860F4FFDC188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786720" y="1173829"/>
            <a:ext cx="2217738" cy="463186"/>
          </a:xfrm>
        </p:spPr>
        <p:txBody>
          <a:bodyPr lIns="0" tIns="0" rIns="0" bIns="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HSE Sans" panose="02000000000000000000" pitchFamily="2" charset="0"/>
              </a:rPr>
              <a:t>Москва</a:t>
            </a:r>
            <a:br>
              <a:rPr lang="ru-RU" sz="1200" dirty="0">
                <a:latin typeface="HSE Sans" panose="02000000000000000000" pitchFamily="2" charset="0"/>
              </a:rPr>
            </a:br>
            <a:r>
              <a:rPr lang="ru-RU" sz="1200" dirty="0">
                <a:latin typeface="HSE Sans" panose="02000000000000000000" pitchFamily="2" charset="0"/>
              </a:rPr>
              <a:t>2022</a:t>
            </a:r>
            <a:r>
              <a:rPr lang="en-GB" sz="1200" dirty="0">
                <a:latin typeface="HSE Sans" panose="02000000000000000000" pitchFamily="2" charset="0"/>
              </a:rPr>
              <a:t> (12pt)</a:t>
            </a:r>
            <a:endParaRPr lang="ru-RU" sz="1200" dirty="0">
              <a:latin typeface="HSE Sans" panose="02000000000000000000" pitchFamily="2" charset="0"/>
            </a:endParaRP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EEA7A79B-D410-B44F-BF32-C3EAEFC20A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7967" y="4824914"/>
            <a:ext cx="7625267" cy="652860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>
                <a:latin typeface="HSE Sans" panose="02000000000000000000" pitchFamily="2" charset="0"/>
              </a:rPr>
              <a:t>Если нужно больше места, то используйте подзаголовок</a:t>
            </a:r>
            <a:r>
              <a:rPr lang="en-GB" sz="1600" dirty="0">
                <a:latin typeface="HSE Sans" panose="02000000000000000000" pitchFamily="2" charset="0"/>
              </a:rPr>
              <a:t> (16 </a:t>
            </a:r>
            <a:r>
              <a:rPr lang="en-GB" sz="1600" dirty="0" err="1">
                <a:latin typeface="HSE Sans" panose="02000000000000000000" pitchFamily="2" charset="0"/>
              </a:rPr>
              <a:t>pt</a:t>
            </a:r>
            <a:r>
              <a:rPr lang="en-GB" sz="1600" dirty="0">
                <a:latin typeface="HSE Sans" panose="02000000000000000000" pitchFamily="2" charset="0"/>
              </a:rPr>
              <a:t>)</a:t>
            </a:r>
            <a:endParaRPr lang="ru-RU" sz="16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959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в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328428E-0D3D-6E4B-BAC0-3F63BAF7DB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86CF47C6-D972-9E44-A717-6848F348939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412FEF63-77C0-7C4A-B9BE-4BC0EEEEB78C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C4F550E9-E979-284D-B65F-44E092DD9D0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39D099-B515-F343-BF7A-A95468DA3860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396B1F99-9711-C64F-A7C9-4F1D89E7F11D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9C21DFE9-C3B2-C54E-9275-7776355F73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5A73F99D-6D58-724E-ADB3-150D9B24F8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7E89E360-BE39-5041-BAD6-C7B708340A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9" name="Заголовок 31">
            <a:extLst>
              <a:ext uri="{FF2B5EF4-FFF2-40B4-BE49-F238E27FC236}">
                <a16:creationId xmlns:a16="http://schemas.microsoft.com/office/drawing/2014/main" id="{1C20890C-BC1C-0745-9AF3-46700BA27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Дополнительная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цветовая гамма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CA2589F7-4500-024F-8E07-D726629A59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Для оформления графиков, таблиц, диаграмм могут потребоваться дополнительные цвета и вы совершенно правы, задавая вопрос, какие цвета использовать и где их взять. Мы предлагаем использовать палитру цветов Вышки для этих целей.</a:t>
            </a:r>
          </a:p>
        </p:txBody>
      </p:sp>
      <p:sp>
        <p:nvSpPr>
          <p:cNvPr id="21" name="Oval 5">
            <a:extLst>
              <a:ext uri="{FF2B5EF4-FFF2-40B4-BE49-F238E27FC236}">
                <a16:creationId xmlns:a16="http://schemas.microsoft.com/office/drawing/2014/main" id="{D2CA403A-98E7-6C42-8F44-30AB6622C802}"/>
              </a:ext>
            </a:extLst>
          </p:cNvPr>
          <p:cNvSpPr/>
          <p:nvPr userDrawn="1"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42ABAA5D-E7AB-6E48-9D43-A48178C9BDD4}"/>
              </a:ext>
            </a:extLst>
          </p:cNvPr>
          <p:cNvSpPr/>
          <p:nvPr userDrawn="1"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09F185A-8F67-9C42-A7C5-87E483F4FC19}"/>
              </a:ext>
            </a:extLst>
          </p:cNvPr>
          <p:cNvSpPr/>
          <p:nvPr userDrawn="1"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79AE0F6-4E37-6C4D-AF45-824EEE489A15}"/>
              </a:ext>
            </a:extLst>
          </p:cNvPr>
          <p:cNvSpPr/>
          <p:nvPr userDrawn="1"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5" name="Oval 26">
            <a:extLst>
              <a:ext uri="{FF2B5EF4-FFF2-40B4-BE49-F238E27FC236}">
                <a16:creationId xmlns:a16="http://schemas.microsoft.com/office/drawing/2014/main" id="{330C0EA4-7FD1-CE4D-AC95-8C484C5AC790}"/>
              </a:ext>
            </a:extLst>
          </p:cNvPr>
          <p:cNvSpPr/>
          <p:nvPr userDrawn="1"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6" name="Oval 29">
            <a:extLst>
              <a:ext uri="{FF2B5EF4-FFF2-40B4-BE49-F238E27FC236}">
                <a16:creationId xmlns:a16="http://schemas.microsoft.com/office/drawing/2014/main" id="{4C53CF3D-7EFB-DF4F-8EA6-5644574E9AFB}"/>
              </a:ext>
            </a:extLst>
          </p:cNvPr>
          <p:cNvSpPr/>
          <p:nvPr userDrawn="1"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7" name="Oval 33">
            <a:extLst>
              <a:ext uri="{FF2B5EF4-FFF2-40B4-BE49-F238E27FC236}">
                <a16:creationId xmlns:a16="http://schemas.microsoft.com/office/drawing/2014/main" id="{B42CE88A-E9A3-2A4E-BD50-EB37311F39EC}"/>
              </a:ext>
            </a:extLst>
          </p:cNvPr>
          <p:cNvSpPr/>
          <p:nvPr userDrawn="1"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8" name="Oval 34">
            <a:extLst>
              <a:ext uri="{FF2B5EF4-FFF2-40B4-BE49-F238E27FC236}">
                <a16:creationId xmlns:a16="http://schemas.microsoft.com/office/drawing/2014/main" id="{B699EFDF-DB9D-3C4F-9D1F-461508017BDA}"/>
              </a:ext>
            </a:extLst>
          </p:cNvPr>
          <p:cNvSpPr/>
          <p:nvPr userDrawn="1"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29" name="Oval 35">
            <a:extLst>
              <a:ext uri="{FF2B5EF4-FFF2-40B4-BE49-F238E27FC236}">
                <a16:creationId xmlns:a16="http://schemas.microsoft.com/office/drawing/2014/main" id="{5DF3131C-EEA1-5446-B567-C9DA0A2A1AFF}"/>
              </a:ext>
            </a:extLst>
          </p:cNvPr>
          <p:cNvSpPr/>
          <p:nvPr userDrawn="1"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0" name="Oval 36">
            <a:extLst>
              <a:ext uri="{FF2B5EF4-FFF2-40B4-BE49-F238E27FC236}">
                <a16:creationId xmlns:a16="http://schemas.microsoft.com/office/drawing/2014/main" id="{6D03B317-B61D-2945-8C0A-A6EBD87ACD07}"/>
              </a:ext>
            </a:extLst>
          </p:cNvPr>
          <p:cNvSpPr/>
          <p:nvPr userDrawn="1"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1" name="Oval 37">
            <a:extLst>
              <a:ext uri="{FF2B5EF4-FFF2-40B4-BE49-F238E27FC236}">
                <a16:creationId xmlns:a16="http://schemas.microsoft.com/office/drawing/2014/main" id="{9C0266F1-C0B7-624A-A873-5F2C8801E766}"/>
              </a:ext>
            </a:extLst>
          </p:cNvPr>
          <p:cNvSpPr/>
          <p:nvPr userDrawn="1"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2" name="Oval 38">
            <a:extLst>
              <a:ext uri="{FF2B5EF4-FFF2-40B4-BE49-F238E27FC236}">
                <a16:creationId xmlns:a16="http://schemas.microsoft.com/office/drawing/2014/main" id="{30C0C10E-388C-9843-8270-19D471BD3756}"/>
              </a:ext>
            </a:extLst>
          </p:cNvPr>
          <p:cNvSpPr/>
          <p:nvPr userDrawn="1"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87047EA3-79D2-8644-A568-E64AA1D7D370}"/>
              </a:ext>
            </a:extLst>
          </p:cNvPr>
          <p:cNvSpPr/>
          <p:nvPr userDrawn="1"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7F5D1C6B-4E6B-0346-A5DC-C511DB14EFD6}"/>
              </a:ext>
            </a:extLst>
          </p:cNvPr>
          <p:cNvSpPr/>
          <p:nvPr userDrawn="1"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EB421DBA-35DE-2C4F-A89E-27F0998EF4E8}"/>
              </a:ext>
            </a:extLst>
          </p:cNvPr>
          <p:cNvSpPr/>
          <p:nvPr userDrawn="1"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6" name="Oval 42">
            <a:extLst>
              <a:ext uri="{FF2B5EF4-FFF2-40B4-BE49-F238E27FC236}">
                <a16:creationId xmlns:a16="http://schemas.microsoft.com/office/drawing/2014/main" id="{081BD842-A9A1-5B44-81ED-A97BA390032B}"/>
              </a:ext>
            </a:extLst>
          </p:cNvPr>
          <p:cNvSpPr/>
          <p:nvPr userDrawn="1"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7" name="Oval 43">
            <a:extLst>
              <a:ext uri="{FF2B5EF4-FFF2-40B4-BE49-F238E27FC236}">
                <a16:creationId xmlns:a16="http://schemas.microsoft.com/office/drawing/2014/main" id="{036EE7D2-A33A-434C-B272-C82E2CDD4D4D}"/>
              </a:ext>
            </a:extLst>
          </p:cNvPr>
          <p:cNvSpPr/>
          <p:nvPr userDrawn="1"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8" name="Oval 44">
            <a:extLst>
              <a:ext uri="{FF2B5EF4-FFF2-40B4-BE49-F238E27FC236}">
                <a16:creationId xmlns:a16="http://schemas.microsoft.com/office/drawing/2014/main" id="{7DD65DA4-F076-C242-813E-8C17DCABCCFB}"/>
              </a:ext>
            </a:extLst>
          </p:cNvPr>
          <p:cNvSpPr/>
          <p:nvPr userDrawn="1"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8A44D99D-BF66-2848-B460-F59D8ECF5690}"/>
              </a:ext>
            </a:extLst>
          </p:cNvPr>
          <p:cNvSpPr/>
          <p:nvPr userDrawn="1"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9B130CEB-3D74-B647-BA6B-32F7D70FD354}"/>
              </a:ext>
            </a:extLst>
          </p:cNvPr>
          <p:cNvSpPr/>
          <p:nvPr userDrawn="1"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6705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A7FA04E4-3213-8F41-B068-4DC2814414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938052A0-3DF0-DC47-B7E0-C20EF981C230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8C6147F0-3CA1-264C-B2B2-F88597196943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2CDF50E-4D58-AF4A-ABFD-140AF88B3681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2171D1-2A5B-7A4A-9760-17CCE51B980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3C71A0C3-CD3E-0748-98E5-6B2507CAB296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9856D01B-EC9A-6047-B7FB-D47084AB3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83E23342-AC91-354A-9A28-A14FF7BADC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BB1CCE68-8F57-1A41-BC43-633D2EFC801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20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чист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0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Icon&#10;&#10;Description automatically generated">
            <a:extLst>
              <a:ext uri="{FF2B5EF4-FFF2-40B4-BE49-F238E27FC236}">
                <a16:creationId xmlns:a16="http://schemas.microsoft.com/office/drawing/2014/main" id="{4A1436AC-5F96-2A4F-BFC7-B3442083EB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067DD2ED-246D-7D41-B51F-FED98BF873F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1">
            <a:extLst>
              <a:ext uri="{FF2B5EF4-FFF2-40B4-BE49-F238E27FC236}">
                <a16:creationId xmlns:a16="http://schemas.microsoft.com/office/drawing/2014/main" id="{68E8C250-D449-A743-8975-B5BFB04D9744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5">
            <a:extLst>
              <a:ext uri="{FF2B5EF4-FFF2-40B4-BE49-F238E27FC236}">
                <a16:creationId xmlns:a16="http://schemas.microsoft.com/office/drawing/2014/main" id="{DD1C71CA-B883-AF42-959D-BCA5690AAA4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D3A12E-0E10-C441-81D2-C3C1EB6A053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9" name="Straight Connector 59">
            <a:extLst>
              <a:ext uri="{FF2B5EF4-FFF2-40B4-BE49-F238E27FC236}">
                <a16:creationId xmlns:a16="http://schemas.microsoft.com/office/drawing/2014/main" id="{3447008E-4F3B-FC4E-B96D-3927FAE1ED1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61115A7A-23E5-E442-9551-F72F1CDA57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84653" y="1447790"/>
            <a:ext cx="4325167" cy="4325107"/>
          </a:xfrm>
          <a:solidFill>
            <a:srgbClr val="D9D9D9"/>
          </a:solid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2800" dirty="0">
                <a:solidFill>
                  <a:schemeClr val="tx1"/>
                </a:solidFill>
                <a:latin typeface="HSE Sans" panose="02000000000000000000" pitchFamily="2" charset="0"/>
              </a:rPr>
              <a:t>Чтобы слайд не выглядел пустым, сюда можно поставить иллюстрацию или фотографию</a:t>
            </a:r>
            <a:endParaRPr lang="en-RU" sz="2800">
              <a:solidFill>
                <a:schemeClr val="tx1"/>
              </a:solidFill>
              <a:latin typeface="HSE Sans" panose="02000000000000000000" pitchFamily="2" charset="0"/>
            </a:endParaRPr>
          </a:p>
        </p:txBody>
      </p:sp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9ED7AA97-D972-DF4F-B662-A65F2A544C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8" y="1447790"/>
            <a:ext cx="524556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69E35E54-2B19-7441-876F-1C6A84F4F1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5245561" cy="3393234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7FB4A275-856E-364D-8AA4-2071AADC6A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58FBA0EA-8BE0-A643-B258-4E5C344671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id="{0BEC062F-1BEB-DE4C-B7EE-C552C9D45F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8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FDC66DB8-29BC-5940-A721-40F1002145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DE27C859-478F-3648-8A9D-2C85DBDCAC09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58EA1144-CFD8-1D47-B430-7014F576043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96EDC73C-5A3C-014E-8E52-04CAFCA9B20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88681-53A8-3B45-B80A-372EDFB53883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EDA7D8BF-DF37-704F-B77F-7E40752ACE25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5026DBD8-54A3-1446-9D3B-BA2B3846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E8AA3569-5054-7D47-AB14-BCFB0440D0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Заголовок 31">
            <a:extLst>
              <a:ext uri="{FF2B5EF4-FFF2-40B4-BE49-F238E27FC236}">
                <a16:creationId xmlns:a16="http://schemas.microsoft.com/office/drawing/2014/main" id="{76942483-EB13-0A4B-8060-DB65024C29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66FAD63B-F743-0F47-BBE3-D773176670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7" y="2379663"/>
            <a:ext cx="11057971" cy="3745092"/>
          </a:xfrm>
        </p:spPr>
        <p:txBody>
          <a:bodyPr lIns="0" tIns="0" rIns="0" numCol="3" spcCol="25200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300" dirty="0">
                <a:latin typeface="HSE Sans" panose="02000000000000000000" pitchFamily="2" charset="0"/>
              </a:rPr>
              <a:t>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 Если текста много, то рекомендуем набирать его в несколько колонок, две или три. 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</a:t>
            </a:r>
          </a:p>
        </p:txBody>
      </p:sp>
      <p:sp>
        <p:nvSpPr>
          <p:cNvPr id="18" name="Текст 39">
            <a:extLst>
              <a:ext uri="{FF2B5EF4-FFF2-40B4-BE49-F238E27FC236}">
                <a16:creationId xmlns:a16="http://schemas.microsoft.com/office/drawing/2014/main" id="{8A048480-30C9-044E-8C2E-0F67398FEE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18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0E78CA68-7A0C-CF41-9AC6-A547FB9EC3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45DC512A-A23B-B24D-A1F6-6793976867CF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21F91649-DF0F-5F45-A43B-2CED9ACDD04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3137B760-1A50-1845-B7F2-1EF31C71C72B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ECCF8F-5855-7943-B503-5573887A534D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FB81B23D-CDD8-E64C-9887-3540F7EE1C4B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C2D710AE-3CBE-5940-A7EB-F96132E659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FCC5A33D-0A3C-F140-B745-367744A5F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5163BE0A-A745-414A-AF21-D968BD69D2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lvl="0"/>
            <a:r>
              <a:rPr lang="ru-RU" dirty="0"/>
              <a:t>Небольшие куски текста (13</a:t>
            </a:r>
            <a:r>
              <a:rPr lang="en-US" dirty="0" err="1"/>
              <a:t>pt</a:t>
            </a:r>
            <a:r>
              <a:rPr lang="en-US" dirty="0"/>
              <a:t>) </a:t>
            </a:r>
            <a:r>
              <a:rPr lang="ru-RU" dirty="0"/>
              <a:t>можно набирать в одну колонку, но не делайте колонку на всю ширину экрана. Текст, набранный длинной строкой очень трудно читать, подумайте о тех, кто будет читать вашу презентацию. Старайтесь чтобы в строке было в среднем семь — девять слов. Большее количество слов в строке способствует хорошему сну, но не чтению. Если у вас есть свободное пространство и вы считаете, что текст одинок и ему нужна компания, то поставьте рядом небольшое изображение, которое иллюстрирует ваш текст или дополняет его.</a:t>
            </a: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B3D47CF6-5FC1-2346-8894-A7CC39063DE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CD14B8F3-89C2-9F45-809E-D1EAF85AC5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9892" y="2379663"/>
            <a:ext cx="5383968" cy="3451794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3200" dirty="0">
                <a:solidFill>
                  <a:srgbClr val="102D69"/>
                </a:solidFill>
                <a:latin typeface="HSE Sans" panose="02000000000000000000" pitchFamily="2" charset="0"/>
              </a:rPr>
              <a:t>Небольшую фразу, с важной информацией, можно выделить, набрав ее более крупным кеглем, чем обычный  текст. Делать это часто не рекомендуется.</a:t>
            </a:r>
          </a:p>
          <a:p>
            <a:pPr lvl="0"/>
            <a:endParaRPr lang="ru-RU" dirty="0"/>
          </a:p>
        </p:txBody>
      </p:sp>
      <p:sp>
        <p:nvSpPr>
          <p:cNvPr id="24" name="Текст 39">
            <a:extLst>
              <a:ext uri="{FF2B5EF4-FFF2-40B4-BE49-F238E27FC236}">
                <a16:creationId xmlns:a16="http://schemas.microsoft.com/office/drawing/2014/main" id="{3BE4279A-8109-B244-B721-18F10C696B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5" name="Заголовок 31">
            <a:extLst>
              <a:ext uri="{FF2B5EF4-FFF2-40B4-BE49-F238E27FC236}">
                <a16:creationId xmlns:a16="http://schemas.microsoft.com/office/drawing/2014/main" id="{B32DC3D4-97A5-3E4F-A29B-422D5E312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79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con&#10;&#10;Description automatically generated">
            <a:extLst>
              <a:ext uri="{FF2B5EF4-FFF2-40B4-BE49-F238E27FC236}">
                <a16:creationId xmlns:a16="http://schemas.microsoft.com/office/drawing/2014/main" id="{9E89D752-CAC6-0943-9A3D-4C52DBF50CE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8" name="Straight Connector 19">
            <a:extLst>
              <a:ext uri="{FF2B5EF4-FFF2-40B4-BE49-F238E27FC236}">
                <a16:creationId xmlns:a16="http://schemas.microsoft.com/office/drawing/2014/main" id="{64D89E64-93BB-044D-B3D4-8F2679C5CA4C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D0C3B169-866D-C645-AF76-00F8C2A97E9B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5">
            <a:extLst>
              <a:ext uri="{FF2B5EF4-FFF2-40B4-BE49-F238E27FC236}">
                <a16:creationId xmlns:a16="http://schemas.microsoft.com/office/drawing/2014/main" id="{FDDF48AB-D8AE-0E42-A544-8EA5B8744778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DF89EC-1E7C-3B40-85F4-6D19A7D29AC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2" name="Straight Connector 59">
            <a:extLst>
              <a:ext uri="{FF2B5EF4-FFF2-40B4-BE49-F238E27FC236}">
                <a16:creationId xmlns:a16="http://schemas.microsoft.com/office/drawing/2014/main" id="{019D6862-BD52-734D-9E19-38C147CA2D2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екст 37">
            <a:extLst>
              <a:ext uri="{FF2B5EF4-FFF2-40B4-BE49-F238E27FC236}">
                <a16:creationId xmlns:a16="http://schemas.microsoft.com/office/drawing/2014/main" id="{A9BD5ADD-B3F2-C342-82F7-83683F040D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4F15CBC0-FC8B-744E-95A7-C9863CDC3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6" name="Текст 39">
            <a:extLst>
              <a:ext uri="{FF2B5EF4-FFF2-40B4-BE49-F238E27FC236}">
                <a16:creationId xmlns:a16="http://schemas.microsoft.com/office/drawing/2014/main" id="{BC3B54AA-A0BD-E646-B3B7-C0E724D26D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B3F16318-C9C3-B948-A508-4BC53D0B77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9" y="1447790"/>
            <a:ext cx="4322530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</a:t>
            </a:r>
            <a:b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</a:br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23B3E5FB-BBCE-4149-AD9A-8CAB06CC9F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658542D3-7E45-6E46-8039-27C4C43DD6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57965DCA-4776-7546-97FD-A69317A34CF2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711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11D7C3EB-CCEB-E142-9753-8B2D75A0A8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527C9F89-51CC-D243-9351-73AB081DB944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F09EE119-6C80-E846-95F9-BB3907664128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6C0A681B-44BF-6A46-98D8-483EF13B9114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5A5D7C-EB12-9D4D-A99A-4B26C81B738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D4C3D74D-BE91-9547-ADCA-ACCE93C18789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3E0AB43B-5E98-6042-A282-C61E0C5A37B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7388A8DF-D130-5445-A3F8-F96E1202BA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02CBC466-1703-7541-94E4-AC76F4E6D9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0" name="Текст 35">
            <a:extLst>
              <a:ext uri="{FF2B5EF4-FFF2-40B4-BE49-F238E27FC236}">
                <a16:creationId xmlns:a16="http://schemas.microsoft.com/office/drawing/2014/main" id="{5812BF3C-1D24-3640-84D2-BFFCA525AE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897" y="5183249"/>
            <a:ext cx="3934345" cy="553998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Примечания, или любая другая пояснительная или дополнительная информация набираются шрифтом размером 10 </a:t>
            </a:r>
            <a:r>
              <a:rPr lang="en-GB" sz="1000" dirty="0" err="1">
                <a:latin typeface="HSE Sans" panose="02000000000000000000" pitchFamily="2" charset="0"/>
              </a:rPr>
              <a:t>pt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21" name="Диаграмма 7">
            <a:extLst>
              <a:ext uri="{FF2B5EF4-FFF2-40B4-BE49-F238E27FC236}">
                <a16:creationId xmlns:a16="http://schemas.microsoft.com/office/drawing/2014/main" id="{BCBBDD44-9DC9-F74E-979F-120A7BBD4EE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272097" y="1447790"/>
            <a:ext cx="6371768" cy="4289457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Текст 22">
            <a:extLst>
              <a:ext uri="{FF2B5EF4-FFF2-40B4-BE49-F238E27FC236}">
                <a16:creationId xmlns:a16="http://schemas.microsoft.com/office/drawing/2014/main" id="{7C68DF7B-E804-E44B-83DF-5DC36AF76F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8" y="1447064"/>
            <a:ext cx="4322762" cy="70320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графика. Обратите внимание, что название графика набирается меньшим кеглем, чем заголовок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 (16pt)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8" name="Текст 35">
            <a:extLst>
              <a:ext uri="{FF2B5EF4-FFF2-40B4-BE49-F238E27FC236}">
                <a16:creationId xmlns:a16="http://schemas.microsoft.com/office/drawing/2014/main" id="{89E931D8-2901-A54D-86EA-096E47B818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898" y="2379663"/>
            <a:ext cx="4322531" cy="239937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8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Icon&#10;&#10;Description automatically generated">
            <a:extLst>
              <a:ext uri="{FF2B5EF4-FFF2-40B4-BE49-F238E27FC236}">
                <a16:creationId xmlns:a16="http://schemas.microsoft.com/office/drawing/2014/main" id="{E9A64721-E55E-8749-B29E-51DD8955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B0C162B7-B84F-874A-960E-31F512518C6E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1">
            <a:extLst>
              <a:ext uri="{FF2B5EF4-FFF2-40B4-BE49-F238E27FC236}">
                <a16:creationId xmlns:a16="http://schemas.microsoft.com/office/drawing/2014/main" id="{1CB321BB-9FE3-294F-85D8-AA7DC75CA4AF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5">
            <a:extLst>
              <a:ext uri="{FF2B5EF4-FFF2-40B4-BE49-F238E27FC236}">
                <a16:creationId xmlns:a16="http://schemas.microsoft.com/office/drawing/2014/main" id="{0A610A45-8712-8A45-AFB3-931CF468EC32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460EF6-ECAD-8941-8132-1B3E005D6067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1" name="Straight Connector 59">
            <a:extLst>
              <a:ext uri="{FF2B5EF4-FFF2-40B4-BE49-F238E27FC236}">
                <a16:creationId xmlns:a16="http://schemas.microsoft.com/office/drawing/2014/main" id="{41AE56A2-5FAA-FD44-AE1A-338E1E304184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37">
            <a:extLst>
              <a:ext uri="{FF2B5EF4-FFF2-40B4-BE49-F238E27FC236}">
                <a16:creationId xmlns:a16="http://schemas.microsoft.com/office/drawing/2014/main" id="{D9986185-6D5E-FD48-A5CA-AF2D5B58A3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3" name="Текст 39">
            <a:extLst>
              <a:ext uri="{FF2B5EF4-FFF2-40B4-BE49-F238E27FC236}">
                <a16:creationId xmlns:a16="http://schemas.microsoft.com/office/drawing/2014/main" id="{5DBFD327-E3A8-944A-AABF-7D813AD0F1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D206FCE0-05C3-2C45-A7D6-1FC287C017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Заголовок 31">
            <a:extLst>
              <a:ext uri="{FF2B5EF4-FFF2-40B4-BE49-F238E27FC236}">
                <a16:creationId xmlns:a16="http://schemas.microsoft.com/office/drawing/2014/main" id="{3B28B62E-5EE9-834C-9BB6-BD66079B81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897" y="1447790"/>
            <a:ext cx="11057955" cy="777025"/>
          </a:xfr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defRPr sz="2400" b="0" i="0">
                <a:latin typeface="HSE Sans" panose="02000000000000000000" pitchFamily="2" charset="0"/>
              </a:defRPr>
            </a:lvl1pPr>
          </a:lstStyle>
          <a:p>
            <a:r>
              <a:rPr lang="ru-RU" sz="2400" dirty="0">
                <a:solidFill>
                  <a:srgbClr val="102D69"/>
                </a:solidFill>
                <a:latin typeface="HSE Sans" panose="02000000000000000000" pitchFamily="2" charset="0"/>
              </a:rPr>
              <a:t>Заголовок может быть набран в две или три строки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 (24 </a:t>
            </a:r>
            <a:r>
              <a:rPr lang="en-GB" sz="24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24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24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24" name="Текст 35">
            <a:extLst>
              <a:ext uri="{FF2B5EF4-FFF2-40B4-BE49-F238E27FC236}">
                <a16:creationId xmlns:a16="http://schemas.microsoft.com/office/drawing/2014/main" id="{621215DE-C1FD-2B4C-B236-AF679CF906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5076" y="4103994"/>
            <a:ext cx="2758143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5" name="Текст 35">
            <a:extLst>
              <a:ext uri="{FF2B5EF4-FFF2-40B4-BE49-F238E27FC236}">
                <a16:creationId xmlns:a16="http://schemas.microsoft.com/office/drawing/2014/main" id="{8BC2F90D-0CE0-574C-A7C1-EAA3E6F1AB5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007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6" name="Текст 35">
            <a:extLst>
              <a:ext uri="{FF2B5EF4-FFF2-40B4-BE49-F238E27FC236}">
                <a16:creationId xmlns:a16="http://schemas.microsoft.com/office/drawing/2014/main" id="{239E188B-2696-8A48-9F8A-36223EEF6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18938" y="4103994"/>
            <a:ext cx="2757612" cy="1569661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300" dirty="0">
                <a:latin typeface="HSE Sans" panose="02000000000000000000" pitchFamily="2" charset="0"/>
              </a:rPr>
              <a:t>Если у вас мало данных, то не переживайте. Сделайте несколько крупных цифр и аккуратные подписи к ним, это позволит подать информацию красиво и аккуратно.</a:t>
            </a:r>
          </a:p>
        </p:txBody>
      </p:sp>
      <p:sp>
        <p:nvSpPr>
          <p:cNvPr id="28" name="Текст 27">
            <a:extLst>
              <a:ext uri="{FF2B5EF4-FFF2-40B4-BE49-F238E27FC236}">
                <a16:creationId xmlns:a16="http://schemas.microsoft.com/office/drawing/2014/main" id="{379BF4C6-F899-294C-B88E-8363AFBEEC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5076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152</a:t>
            </a:r>
            <a:endParaRPr lang="ru-RU" dirty="0"/>
          </a:p>
        </p:txBody>
      </p:sp>
      <p:sp>
        <p:nvSpPr>
          <p:cNvPr id="29" name="Текст 27">
            <a:extLst>
              <a:ext uri="{FF2B5EF4-FFF2-40B4-BE49-F238E27FC236}">
                <a16:creationId xmlns:a16="http://schemas.microsoft.com/office/drawing/2014/main" id="{DE7F352B-F6D9-B545-A835-443A55956E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7007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95</a:t>
            </a:r>
            <a:endParaRPr lang="ru-RU" dirty="0"/>
          </a:p>
        </p:txBody>
      </p:sp>
      <p:sp>
        <p:nvSpPr>
          <p:cNvPr id="30" name="Текст 27">
            <a:extLst>
              <a:ext uri="{FF2B5EF4-FFF2-40B4-BE49-F238E27FC236}">
                <a16:creationId xmlns:a16="http://schemas.microsoft.com/office/drawing/2014/main" id="{D1D5AF9F-C1B0-7842-8789-1DB8963D98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18938" y="2710235"/>
            <a:ext cx="2758143" cy="116411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9600">
                <a:latin typeface="HSE Sans" panose="02000000000000000000" pitchFamily="2" charset="0"/>
              </a:defRPr>
            </a:lvl1pPr>
            <a:lvl2pPr>
              <a:defRPr sz="9600">
                <a:latin typeface="HSE Sans" panose="02000000000000000000" pitchFamily="2" charset="0"/>
              </a:defRPr>
            </a:lvl2pPr>
            <a:lvl3pPr>
              <a:defRPr sz="9600">
                <a:latin typeface="HSE Sans" panose="02000000000000000000" pitchFamily="2" charset="0"/>
              </a:defRPr>
            </a:lvl3pPr>
            <a:lvl4pPr>
              <a:defRPr sz="9600">
                <a:latin typeface="HSE Sans" panose="02000000000000000000" pitchFamily="2" charset="0"/>
              </a:defRPr>
            </a:lvl4pPr>
            <a:lvl5pPr>
              <a:defRPr sz="9600">
                <a:latin typeface="HSE Sans" panose="02000000000000000000" pitchFamily="2" charset="0"/>
              </a:defRPr>
            </a:lvl5pPr>
          </a:lstStyle>
          <a:p>
            <a:pPr lvl="0"/>
            <a:r>
              <a:rPr lang="ru-RU" sz="9600" dirty="0">
                <a:solidFill>
                  <a:srgbClr val="102D69"/>
                </a:solidFill>
                <a:latin typeface="HSE Sans" panose="02000000000000000000" pitchFamily="2" charset="0"/>
              </a:rPr>
              <a:t>284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7052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5425806-16DD-844E-927C-26E7143A9E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6" name="Straight Connector 19">
            <a:extLst>
              <a:ext uri="{FF2B5EF4-FFF2-40B4-BE49-F238E27FC236}">
                <a16:creationId xmlns:a16="http://schemas.microsoft.com/office/drawing/2014/main" id="{479746FF-3282-DF46-9D7C-D80431604A55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21">
            <a:extLst>
              <a:ext uri="{FF2B5EF4-FFF2-40B4-BE49-F238E27FC236}">
                <a16:creationId xmlns:a16="http://schemas.microsoft.com/office/drawing/2014/main" id="{51B44297-B0E7-D74D-B291-D39A0D468B42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25">
            <a:extLst>
              <a:ext uri="{FF2B5EF4-FFF2-40B4-BE49-F238E27FC236}">
                <a16:creationId xmlns:a16="http://schemas.microsoft.com/office/drawing/2014/main" id="{0EA4A057-F0CB-E04F-B472-4A1ABFB64C66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4502F5-56EE-354B-A3B1-E79F8B00517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0" name="Straight Connector 59">
            <a:extLst>
              <a:ext uri="{FF2B5EF4-FFF2-40B4-BE49-F238E27FC236}">
                <a16:creationId xmlns:a16="http://schemas.microsoft.com/office/drawing/2014/main" id="{A80E0956-5C10-CC40-A426-CBD2E0C4158E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Текст 37">
            <a:extLst>
              <a:ext uri="{FF2B5EF4-FFF2-40B4-BE49-F238E27FC236}">
                <a16:creationId xmlns:a16="http://schemas.microsoft.com/office/drawing/2014/main" id="{6EC59AAD-5962-8D49-BF4D-7DA5D57307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2" name="Текст 39">
            <a:extLst>
              <a:ext uri="{FF2B5EF4-FFF2-40B4-BE49-F238E27FC236}">
                <a16:creationId xmlns:a16="http://schemas.microsoft.com/office/drawing/2014/main" id="{49041ACC-EEF4-D34B-A7DE-87B1AF2ED3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4" name="Текст 39">
            <a:extLst>
              <a:ext uri="{FF2B5EF4-FFF2-40B4-BE49-F238E27FC236}">
                <a16:creationId xmlns:a16="http://schemas.microsoft.com/office/drawing/2014/main" id="{BF93B2CC-81A4-0943-AF6C-C865767929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22">
            <a:extLst>
              <a:ext uri="{FF2B5EF4-FFF2-40B4-BE49-F238E27FC236}">
                <a16:creationId xmlns:a16="http://schemas.microsoft.com/office/drawing/2014/main" id="{51340CB4-0355-3640-A212-F684523CDC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5"/>
            <a:ext cx="11058065" cy="30777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8C6F2EA4-CEDC-324C-9C06-8713118041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19" name="Таблица 18">
            <a:extLst>
              <a:ext uri="{FF2B5EF4-FFF2-40B4-BE49-F238E27FC236}">
                <a16:creationId xmlns:a16="http://schemas.microsoft.com/office/drawing/2014/main" id="{7B291085-A9B9-D842-B1A7-96258FAF012C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1984076"/>
            <a:ext cx="11058527" cy="35195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6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con&#10;&#10;Description automatically generated">
            <a:extLst>
              <a:ext uri="{FF2B5EF4-FFF2-40B4-BE49-F238E27FC236}">
                <a16:creationId xmlns:a16="http://schemas.microsoft.com/office/drawing/2014/main" id="{259ABC72-D738-1143-BF2A-D85AE9A4F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7199" y="464363"/>
            <a:ext cx="448276" cy="448276"/>
          </a:xfrm>
          <a:prstGeom prst="rect">
            <a:avLst/>
          </a:prstGeom>
        </p:spPr>
      </p:pic>
      <p:cxnSp>
        <p:nvCxnSpPr>
          <p:cNvPr id="9" name="Straight Connector 19">
            <a:extLst>
              <a:ext uri="{FF2B5EF4-FFF2-40B4-BE49-F238E27FC236}">
                <a16:creationId xmlns:a16="http://schemas.microsoft.com/office/drawing/2014/main" id="{237A1E42-2FC3-8841-8C41-992C5BC2368D}"/>
              </a:ext>
            </a:extLst>
          </p:cNvPr>
          <p:cNvCxnSpPr>
            <a:cxnSpLocks/>
          </p:cNvCxnSpPr>
          <p:nvPr userDrawn="1"/>
        </p:nvCxnSpPr>
        <p:spPr>
          <a:xfrm>
            <a:off x="329868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47503EA0-3883-E24D-9EB8-7B6175182929}"/>
              </a:ext>
            </a:extLst>
          </p:cNvPr>
          <p:cNvCxnSpPr>
            <a:cxnSpLocks/>
          </p:cNvCxnSpPr>
          <p:nvPr userDrawn="1"/>
        </p:nvCxnSpPr>
        <p:spPr>
          <a:xfrm>
            <a:off x="6099416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25">
            <a:extLst>
              <a:ext uri="{FF2B5EF4-FFF2-40B4-BE49-F238E27FC236}">
                <a16:creationId xmlns:a16="http://schemas.microsoft.com/office/drawing/2014/main" id="{E0144DF2-9891-324D-B34E-AFA025FBCBF9}"/>
              </a:ext>
            </a:extLst>
          </p:cNvPr>
          <p:cNvCxnSpPr>
            <a:cxnSpLocks/>
          </p:cNvCxnSpPr>
          <p:nvPr userDrawn="1"/>
        </p:nvCxnSpPr>
        <p:spPr>
          <a:xfrm>
            <a:off x="10277081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3F65D6-1072-F140-B6A5-758D7B595A92}"/>
              </a:ext>
            </a:extLst>
          </p:cNvPr>
          <p:cNvSpPr txBox="1"/>
          <p:nvPr userDrawn="1"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32AF94B5-93D7-5247-B727-C7089232F508}" type="slidenum">
              <a:rPr lang="ru-RU" sz="2000" smtClean="0">
                <a:solidFill>
                  <a:srgbClr val="102D69"/>
                </a:solidFill>
                <a:latin typeface="HSE Sans" panose="02000000000000000000" pitchFamily="2" charset="0"/>
              </a:rPr>
              <a:t>‹#›</a:t>
            </a:fld>
            <a:endParaRPr lang="ru-RU" sz="20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cxnSp>
        <p:nvCxnSpPr>
          <p:cNvPr id="13" name="Straight Connector 59">
            <a:extLst>
              <a:ext uri="{FF2B5EF4-FFF2-40B4-BE49-F238E27FC236}">
                <a16:creationId xmlns:a16="http://schemas.microsoft.com/office/drawing/2014/main" id="{5F1F09D4-22FA-7B4B-9488-F8FDDCC2D447}"/>
              </a:ext>
            </a:extLst>
          </p:cNvPr>
          <p:cNvCxnSpPr>
            <a:cxnSpLocks/>
          </p:cNvCxnSpPr>
          <p:nvPr userDrawn="1"/>
        </p:nvCxnSpPr>
        <p:spPr>
          <a:xfrm>
            <a:off x="11643868" y="464363"/>
            <a:ext cx="0" cy="586260"/>
          </a:xfrm>
          <a:prstGeom prst="line">
            <a:avLst/>
          </a:prstGeom>
          <a:ln w="12700">
            <a:solidFill>
              <a:srgbClr val="102D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Текст 37">
            <a:extLst>
              <a:ext uri="{FF2B5EF4-FFF2-40B4-BE49-F238E27FC236}">
                <a16:creationId xmlns:a16="http://schemas.microsoft.com/office/drawing/2014/main" id="{44D0326E-FD7A-3541-A998-62A1C30E27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3689" y="540904"/>
            <a:ext cx="1901825" cy="415925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>
                <a:latin typeface="HSE Sans" panose="02000000000000000000" pitchFamily="2" charset="0"/>
              </a:defRPr>
            </a:lvl1pPr>
            <a:lvl2pPr marL="4572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2pPr>
            <a:lvl3pPr marL="9144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3pPr>
            <a:lvl4pPr marL="13716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4pPr>
            <a:lvl5pPr marL="1828800" indent="0">
              <a:lnSpc>
                <a:spcPct val="100000"/>
              </a:lnSpc>
              <a:buNone/>
              <a:defRPr sz="1000" b="0" i="0"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000" dirty="0">
                <a:latin typeface="HSE Sans" panose="02000000000000000000" pitchFamily="2" charset="0"/>
              </a:rPr>
              <a:t>Название подразделения</a:t>
            </a:r>
            <a:br>
              <a:rPr lang="ru-RU" sz="1000" dirty="0">
                <a:latin typeface="HSE Sans" panose="02000000000000000000" pitchFamily="2" charset="0"/>
              </a:rPr>
            </a:br>
            <a:r>
              <a:rPr lang="ru-RU" sz="1000" dirty="0">
                <a:latin typeface="HSE Sans" panose="02000000000000000000" pitchFamily="2" charset="0"/>
              </a:rPr>
              <a:t>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5" name="Текст 39">
            <a:extLst>
              <a:ext uri="{FF2B5EF4-FFF2-40B4-BE49-F238E27FC236}">
                <a16:creationId xmlns:a16="http://schemas.microsoft.com/office/drawing/2014/main" id="{279CCCA0-F959-5245-8321-106D3C5E83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9163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презентации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7" name="Текст 39">
            <a:extLst>
              <a:ext uri="{FF2B5EF4-FFF2-40B4-BE49-F238E27FC236}">
                <a16:creationId xmlns:a16="http://schemas.microsoft.com/office/drawing/2014/main" id="{8B839C6B-8494-8841-9714-4C8F710F8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59892" y="548720"/>
            <a:ext cx="2070100" cy="408109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>
              <a:buNone/>
              <a:defRPr sz="10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000" dirty="0">
                <a:latin typeface="HSE Sans" panose="02000000000000000000" pitchFamily="2" charset="0"/>
              </a:rPr>
              <a:t>Название раздела может быть набрано в две или три строки</a:t>
            </a:r>
            <a:r>
              <a:rPr lang="en-GB" sz="1000" dirty="0">
                <a:latin typeface="HSE Sans" panose="02000000000000000000" pitchFamily="2" charset="0"/>
              </a:rPr>
              <a:t> (10pt)</a:t>
            </a:r>
            <a:endParaRPr lang="ru-RU" sz="1000" dirty="0">
              <a:latin typeface="HSE Sans" panose="02000000000000000000" pitchFamily="2" charset="0"/>
            </a:endParaRPr>
          </a:p>
        </p:txBody>
      </p:sp>
      <p:sp>
        <p:nvSpPr>
          <p:cNvPr id="18" name="Текст 22">
            <a:extLst>
              <a:ext uri="{FF2B5EF4-FFF2-40B4-BE49-F238E27FC236}">
                <a16:creationId xmlns:a16="http://schemas.microsoft.com/office/drawing/2014/main" id="{4D940599-2B77-CE47-91E6-CDB51ADE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5787" y="1447064"/>
            <a:ext cx="7617877" cy="53701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6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ru-RU" sz="1600" dirty="0">
                <a:solidFill>
                  <a:srgbClr val="102D69"/>
                </a:solidFill>
                <a:latin typeface="HSE Sans" panose="02000000000000000000" pitchFamily="2" charset="0"/>
              </a:rPr>
              <a:t>Название таблицы. Обратите внимание, что название графика набирается меньшим кеглем, чем заголовок (16</a:t>
            </a:r>
            <a:r>
              <a:rPr lang="en-GB" sz="1600" dirty="0" err="1">
                <a:solidFill>
                  <a:srgbClr val="102D69"/>
                </a:solidFill>
                <a:latin typeface="HSE Sans" panose="02000000000000000000" pitchFamily="2" charset="0"/>
              </a:rPr>
              <a:t>pt</a:t>
            </a:r>
            <a:r>
              <a:rPr lang="en-GB" sz="1600" dirty="0">
                <a:solidFill>
                  <a:srgbClr val="102D69"/>
                </a:solidFill>
                <a:latin typeface="HSE Sans" panose="02000000000000000000" pitchFamily="2" charset="0"/>
              </a:rPr>
              <a:t>)</a:t>
            </a:r>
            <a:endParaRPr lang="ru-RU" sz="1600" dirty="0">
              <a:solidFill>
                <a:srgbClr val="102D69"/>
              </a:solidFill>
              <a:latin typeface="HSE Sans" panose="02000000000000000000" pitchFamily="2" charset="0"/>
            </a:endParaRPr>
          </a:p>
        </p:txBody>
      </p:sp>
      <p:sp>
        <p:nvSpPr>
          <p:cNvPr id="19" name="Текст 16">
            <a:extLst>
              <a:ext uri="{FF2B5EF4-FFF2-40B4-BE49-F238E27FC236}">
                <a16:creationId xmlns:a16="http://schemas.microsoft.com/office/drawing/2014/main" id="{A7333712-9DED-4F4B-B209-2F13075EDB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788" y="5739189"/>
            <a:ext cx="6824303" cy="703205"/>
          </a:xfr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300" b="0" dirty="0">
                <a:ln>
                  <a:noFill/>
                </a:ln>
                <a:latin typeface="HSE Sans" panose="02000000000000000000" pitchFamily="2" charset="0"/>
              </a:rPr>
              <a:t>Мы рекомендуем очень аккуратно использовать жирное начертание, старайтесь выделять жирным самое важное. </a:t>
            </a:r>
            <a:r>
              <a:rPr lang="ru-RU" sz="1300" dirty="0">
                <a:latin typeface="HSE Sans" panose="02000000000000000000" pitchFamily="2" charset="0"/>
              </a:rPr>
              <a:t>Также старайтесь не использовать выделение жирным начертанием вместе с заливкой ячеек каким-либо цветом, достаточно и одного акцента.</a:t>
            </a:r>
            <a:endParaRPr lang="en-RU" sz="1300" b="0">
              <a:ln>
                <a:noFill/>
              </a:ln>
              <a:latin typeface="HSE Sans" panose="02000000000000000000" pitchFamily="2" charset="0"/>
            </a:endParaRPr>
          </a:p>
        </p:txBody>
      </p:sp>
      <p:sp>
        <p:nvSpPr>
          <p:cNvPr id="20" name="Таблица 18">
            <a:extLst>
              <a:ext uri="{FF2B5EF4-FFF2-40B4-BE49-F238E27FC236}">
                <a16:creationId xmlns:a16="http://schemas.microsoft.com/office/drawing/2014/main" id="{DD467C42-8209-B740-8419-DBB6A6F7D5EE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585787" y="2208362"/>
            <a:ext cx="7617895" cy="3295290"/>
          </a:xfrm>
        </p:spPr>
        <p:txBody>
          <a:bodyPr/>
          <a:lstStyle/>
          <a:p>
            <a:endParaRPr lang="ru-RU"/>
          </a:p>
        </p:txBody>
      </p:sp>
      <p:sp>
        <p:nvSpPr>
          <p:cNvPr id="21" name="Текст 35">
            <a:extLst>
              <a:ext uri="{FF2B5EF4-FFF2-40B4-BE49-F238E27FC236}">
                <a16:creationId xmlns:a16="http://schemas.microsoft.com/office/drawing/2014/main" id="{B4309850-76EA-224C-A9E2-B6BBDBF99D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807" y="2208363"/>
            <a:ext cx="2930666" cy="2570672"/>
          </a:xfrm>
        </p:spPr>
        <p:txBody>
          <a:bodyPr lIns="0" tIns="0" r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1pPr>
            <a:lvl2pPr marL="4572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2pPr>
            <a:lvl3pPr marL="9144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3pPr>
            <a:lvl4pPr marL="13716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4pPr>
            <a:lvl5pPr marL="1828800" indent="0" algn="l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>
                <a:solidFill>
                  <a:srgbClr val="0E2D69"/>
                </a:solidFill>
                <a:latin typeface="HSE Sans" panose="02000000000000000000" pitchFamily="2" charset="0"/>
              </a:defRPr>
            </a:lvl5pPr>
          </a:lstStyle>
          <a:p>
            <a:r>
              <a:rPr lang="en-GB" sz="1300" dirty="0">
                <a:latin typeface="HSE Sans" panose="02000000000000000000" pitchFamily="2" charset="0"/>
              </a:rPr>
              <a:t>Lorem ipsum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sit </a:t>
            </a:r>
            <a:r>
              <a:rPr lang="en-GB" sz="1300" dirty="0" err="1">
                <a:latin typeface="HSE Sans" panose="02000000000000000000" pitchFamily="2" charset="0"/>
              </a:rPr>
              <a:t>amet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consectetur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adipiscing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elit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sed</a:t>
            </a:r>
            <a:r>
              <a:rPr lang="en-GB" sz="1300" dirty="0">
                <a:latin typeface="HSE Sans" panose="02000000000000000000" pitchFamily="2" charset="0"/>
              </a:rPr>
              <a:t> do </a:t>
            </a:r>
            <a:r>
              <a:rPr lang="en-GB" sz="1300" dirty="0" err="1">
                <a:latin typeface="HSE Sans" panose="02000000000000000000" pitchFamily="2" charset="0"/>
              </a:rPr>
              <a:t>eiusmod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tempor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incididunt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labore</a:t>
            </a:r>
            <a:r>
              <a:rPr lang="en-GB" sz="1300" dirty="0">
                <a:latin typeface="HSE Sans" panose="02000000000000000000" pitchFamily="2" charset="0"/>
              </a:rPr>
              <a:t> et dolore magna </a:t>
            </a:r>
            <a:r>
              <a:rPr lang="en-GB" sz="1300" dirty="0" err="1">
                <a:latin typeface="HSE Sans" panose="02000000000000000000" pitchFamily="2" charset="0"/>
              </a:rPr>
              <a:t>aliqua</a:t>
            </a:r>
            <a:r>
              <a:rPr lang="en-GB" sz="1300" dirty="0">
                <a:latin typeface="HSE Sans" panose="02000000000000000000" pitchFamily="2" charset="0"/>
              </a:rPr>
              <a:t>. Ut </a:t>
            </a:r>
            <a:r>
              <a:rPr lang="en-GB" sz="1300" dirty="0" err="1">
                <a:latin typeface="HSE Sans" panose="02000000000000000000" pitchFamily="2" charset="0"/>
              </a:rPr>
              <a:t>enim</a:t>
            </a:r>
            <a:r>
              <a:rPr lang="en-GB" sz="1300" dirty="0">
                <a:latin typeface="HSE Sans" panose="02000000000000000000" pitchFamily="2" charset="0"/>
              </a:rPr>
              <a:t> ad minim </a:t>
            </a:r>
            <a:r>
              <a:rPr lang="en-GB" sz="1300" dirty="0" err="1">
                <a:latin typeface="HSE Sans" panose="02000000000000000000" pitchFamily="2" charset="0"/>
              </a:rPr>
              <a:t>veniam</a:t>
            </a:r>
            <a:r>
              <a:rPr lang="en-GB" sz="1300" dirty="0">
                <a:latin typeface="HSE Sans" panose="02000000000000000000" pitchFamily="2" charset="0"/>
              </a:rPr>
              <a:t>, </a:t>
            </a:r>
            <a:r>
              <a:rPr lang="en-GB" sz="1300" dirty="0" err="1">
                <a:latin typeface="HSE Sans" panose="02000000000000000000" pitchFamily="2" charset="0"/>
              </a:rPr>
              <a:t>quis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nostrud</a:t>
            </a:r>
            <a:r>
              <a:rPr lang="en-GB" sz="1300" dirty="0">
                <a:latin typeface="HSE Sans" panose="02000000000000000000" pitchFamily="2" charset="0"/>
              </a:rPr>
              <a:t> exercitation </a:t>
            </a:r>
            <a:r>
              <a:rPr lang="en-GB" sz="1300" dirty="0" err="1">
                <a:latin typeface="HSE Sans" panose="02000000000000000000" pitchFamily="2" charset="0"/>
              </a:rPr>
              <a:t>ullamco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laboris</a:t>
            </a:r>
            <a:r>
              <a:rPr lang="en-GB" sz="1300" dirty="0">
                <a:latin typeface="HSE Sans" panose="02000000000000000000" pitchFamily="2" charset="0"/>
              </a:rPr>
              <a:t> nisi </a:t>
            </a:r>
            <a:r>
              <a:rPr lang="en-GB" sz="1300" dirty="0" err="1">
                <a:latin typeface="HSE Sans" panose="02000000000000000000" pitchFamily="2" charset="0"/>
              </a:rPr>
              <a:t>ut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aliquip</a:t>
            </a:r>
            <a:r>
              <a:rPr lang="en-GB" sz="1300" dirty="0">
                <a:latin typeface="HSE Sans" panose="02000000000000000000" pitchFamily="2" charset="0"/>
              </a:rPr>
              <a:t> ex </a:t>
            </a:r>
            <a:r>
              <a:rPr lang="en-GB" sz="1300" dirty="0" err="1">
                <a:latin typeface="HSE Sans" panose="02000000000000000000" pitchFamily="2" charset="0"/>
              </a:rPr>
              <a:t>ea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commodo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consequat</a:t>
            </a:r>
            <a:r>
              <a:rPr lang="en-GB" sz="1300" dirty="0">
                <a:latin typeface="HSE Sans" panose="02000000000000000000" pitchFamily="2" charset="0"/>
              </a:rPr>
              <a:t>. Duis </a:t>
            </a:r>
            <a:r>
              <a:rPr lang="en-GB" sz="1300" dirty="0" err="1">
                <a:latin typeface="HSE Sans" panose="02000000000000000000" pitchFamily="2" charset="0"/>
              </a:rPr>
              <a:t>aute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irure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dolor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reprehenderit</a:t>
            </a:r>
            <a:r>
              <a:rPr lang="en-GB" sz="1300" dirty="0">
                <a:latin typeface="HSE Sans" panose="02000000000000000000" pitchFamily="2" charset="0"/>
              </a:rPr>
              <a:t> in </a:t>
            </a:r>
            <a:r>
              <a:rPr lang="en-GB" sz="1300" dirty="0" err="1">
                <a:latin typeface="HSE Sans" panose="02000000000000000000" pitchFamily="2" charset="0"/>
              </a:rPr>
              <a:t>voluptate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velit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esse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cillum</a:t>
            </a:r>
            <a:r>
              <a:rPr lang="en-GB" sz="1300" dirty="0">
                <a:latin typeface="HSE Sans" panose="02000000000000000000" pitchFamily="2" charset="0"/>
              </a:rPr>
              <a:t> dolore </a:t>
            </a:r>
            <a:r>
              <a:rPr lang="en-GB" sz="1300" dirty="0" err="1">
                <a:latin typeface="HSE Sans" panose="02000000000000000000" pitchFamily="2" charset="0"/>
              </a:rPr>
              <a:t>eu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fugiat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nulla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pariatur</a:t>
            </a:r>
            <a:r>
              <a:rPr lang="en-GB" sz="1300" dirty="0">
                <a:latin typeface="HSE Sans" panose="02000000000000000000" pitchFamily="2" charset="0"/>
              </a:rPr>
              <a:t>. </a:t>
            </a:r>
            <a:r>
              <a:rPr lang="en-GB" sz="1300" dirty="0" err="1">
                <a:latin typeface="HSE Sans" panose="02000000000000000000" pitchFamily="2" charset="0"/>
              </a:rPr>
              <a:t>Excepteur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sint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occaecat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cupidatat</a:t>
            </a:r>
            <a:r>
              <a:rPr lang="en-GB" sz="1300" dirty="0">
                <a:latin typeface="HSE Sans" panose="02000000000000000000" pitchFamily="2" charset="0"/>
              </a:rPr>
              <a:t> non </a:t>
            </a:r>
            <a:r>
              <a:rPr lang="en-GB" sz="1300" dirty="0" err="1">
                <a:latin typeface="HSE Sans" panose="02000000000000000000" pitchFamily="2" charset="0"/>
              </a:rPr>
              <a:t>proident</a:t>
            </a:r>
            <a:r>
              <a:rPr lang="en-GB" sz="1300" dirty="0">
                <a:latin typeface="HSE Sans" panose="02000000000000000000" pitchFamily="2" charset="0"/>
              </a:rPr>
              <a:t>, sunt in culpa qui </a:t>
            </a:r>
            <a:r>
              <a:rPr lang="en-GB" sz="1300" dirty="0" err="1">
                <a:latin typeface="HSE Sans" panose="02000000000000000000" pitchFamily="2" charset="0"/>
              </a:rPr>
              <a:t>officia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deserunt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mollit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anim</a:t>
            </a:r>
            <a:r>
              <a:rPr lang="en-GB" sz="1300" dirty="0">
                <a:latin typeface="HSE Sans" panose="02000000000000000000" pitchFamily="2" charset="0"/>
              </a:rPr>
              <a:t> id </a:t>
            </a:r>
            <a:r>
              <a:rPr lang="en-GB" sz="1300" dirty="0" err="1">
                <a:latin typeface="HSE Sans" panose="02000000000000000000" pitchFamily="2" charset="0"/>
              </a:rPr>
              <a:t>est</a:t>
            </a:r>
            <a:r>
              <a:rPr lang="en-GB" sz="1300" dirty="0">
                <a:latin typeface="HSE Sans" panose="02000000000000000000" pitchFamily="2" charset="0"/>
              </a:rPr>
              <a:t> </a:t>
            </a:r>
            <a:r>
              <a:rPr lang="en-GB" sz="1300" dirty="0" err="1">
                <a:latin typeface="HSE Sans" panose="02000000000000000000" pitchFamily="2" charset="0"/>
              </a:rPr>
              <a:t>laborum</a:t>
            </a:r>
            <a:r>
              <a:rPr lang="en-GB" sz="1300" dirty="0">
                <a:latin typeface="HSE Sans" panose="02000000000000000000" pitchFamily="2" charset="0"/>
              </a:rPr>
              <a:t>.</a:t>
            </a:r>
            <a:endParaRPr lang="ru-RU" sz="1300" dirty="0">
              <a:latin typeface="HSE Sa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7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3F8FDE-7383-E947-8568-FF6B7A776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E6541-45CA-8B42-98B4-D42737B850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0645B-C5D9-8544-BBF2-E4A13F8E4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63DFB-8595-A44B-9F09-A50FA310E559}" type="datetimeFigureOut">
              <a:rPr lang="en-RU" smtClean="0"/>
              <a:t>02/21/2022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2289-7F57-544F-95EE-F8B2E1062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F56-F795-5643-ABE3-DDED21869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0F133-126C-5944-A0E4-6A9616EDC0DA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8506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58" r:id="rId10"/>
    <p:sldLayoutId id="2147483657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istrowatch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ancmathew/anime-dataset" TargetMode="External"/><Relationship Id="rId2" Type="http://schemas.openxmlformats.org/officeDocument/2006/relationships/hyperlink" Target="https://www.anime-planet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95C0D-D7DC-EF40-9E45-F5F0A4817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85EA7E-BEC4-B745-B2A8-D4E4AFC614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Факультет Компьютерных Наук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B8D49EC-434A-5443-AC3F-85F01995E6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FAE0FA-3CAF-BA4B-8F9F-5FEF3C2F3CC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ru-RU" dirty="0"/>
              <a:t>Москва 2022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44AFB2BF-A7AB-5648-ADCD-2A7F1BD358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b="1" dirty="0"/>
              <a:t>Выполнили студенты:</a:t>
            </a:r>
          </a:p>
          <a:p>
            <a:r>
              <a:rPr lang="ru-RU" dirty="0"/>
              <a:t>Дюгай Андрей Владимирович – БПИ216</a:t>
            </a:r>
          </a:p>
          <a:p>
            <a:r>
              <a:rPr lang="ru-RU" dirty="0"/>
              <a:t>Ермишин Никита Вячеславович – БПИ213</a:t>
            </a:r>
          </a:p>
        </p:txBody>
      </p:sp>
    </p:spTree>
    <p:extLst>
      <p:ext uri="{BB962C8B-B14F-4D97-AF65-F5344CB8AC3E}">
        <p14:creationId xmlns:p14="http://schemas.microsoft.com/office/powerpoint/2010/main" val="982325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29" y="1379111"/>
            <a:ext cx="5245560" cy="619232"/>
          </a:xfrm>
        </p:spPr>
        <p:txBody>
          <a:bodyPr/>
          <a:lstStyle/>
          <a:p>
            <a:r>
              <a:rPr lang="ru-RU" dirty="0"/>
              <a:t>Сводная таблица 2 и 3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129" y="3574316"/>
            <a:ext cx="6915354" cy="2252402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Из </a:t>
            </a:r>
            <a:r>
              <a:rPr lang="ru-RU" b="1" dirty="0"/>
              <a:t>сводной таблицы 2 </a:t>
            </a:r>
            <a:r>
              <a:rPr lang="ru-RU" dirty="0"/>
              <a:t>можно понять, что:</a:t>
            </a:r>
          </a:p>
          <a:p>
            <a:pPr algn="just"/>
            <a:r>
              <a:rPr lang="ru-RU" dirty="0"/>
              <a:t>1) В среднем онгоинги смотрят больше, т.к уже вышедшее аниме уже было просмотрено большим количеством людей [2]</a:t>
            </a:r>
          </a:p>
          <a:p>
            <a:pPr algn="just"/>
            <a:r>
              <a:rPr lang="ru-RU" dirty="0"/>
              <a:t>2) Не существует онгоингов в категориях </a:t>
            </a:r>
            <a:r>
              <a:rPr lang="ru-RU" i="1" dirty="0"/>
              <a:t>Movie</a:t>
            </a:r>
            <a:r>
              <a:rPr lang="ru-RU" dirty="0"/>
              <a:t> и </a:t>
            </a:r>
            <a:r>
              <a:rPr lang="ru-RU" i="1" dirty="0"/>
              <a:t>Music Video</a:t>
            </a:r>
            <a:r>
              <a:rPr lang="ru-RU" dirty="0"/>
              <a:t>, так как они не выпускаются сериями</a:t>
            </a:r>
          </a:p>
          <a:p>
            <a:pPr algn="just"/>
            <a:r>
              <a:rPr lang="ru-RU" dirty="0"/>
              <a:t>3) Онгоинги типа </a:t>
            </a:r>
            <a:r>
              <a:rPr lang="ru-RU" i="1" dirty="0"/>
              <a:t>DVD Special </a:t>
            </a:r>
            <a:r>
              <a:rPr lang="ru-RU" dirty="0"/>
              <a:t>проигрывают уже вышедшим аниме (скорее всего в силу убывающей популярности формата DVD)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FA913F68-681E-4E46-BF82-7590C9E6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250" y="1779367"/>
            <a:ext cx="3428621" cy="1452806"/>
          </a:xfrm>
          <a:prstGeom prst="rect">
            <a:avLst/>
          </a:prstGeom>
        </p:spPr>
      </p:pic>
      <p:pic>
        <p:nvPicPr>
          <p:cNvPr id="10" name="Picture 9" descr="Table&#10;&#10;Description automatically generated with medium confidence">
            <a:extLst>
              <a:ext uri="{FF2B5EF4-FFF2-40B4-BE49-F238E27FC236}">
                <a16:creationId xmlns:a16="http://schemas.microsoft.com/office/drawing/2014/main" id="{74F55347-AB18-4FD9-8308-5645F5D9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29" y="1779367"/>
            <a:ext cx="6915354" cy="1394693"/>
          </a:xfrm>
          <a:prstGeom prst="rect">
            <a:avLst/>
          </a:prstGeom>
        </p:spPr>
      </p:pic>
      <p:sp>
        <p:nvSpPr>
          <p:cNvPr id="13" name="Текст 3">
            <a:extLst>
              <a:ext uri="{FF2B5EF4-FFF2-40B4-BE49-F238E27FC236}">
                <a16:creationId xmlns:a16="http://schemas.microsoft.com/office/drawing/2014/main" id="{75F8E181-68B5-4D76-9F7F-E29AB1987D56}"/>
              </a:ext>
            </a:extLst>
          </p:cNvPr>
          <p:cNvSpPr txBox="1">
            <a:spLocks/>
          </p:cNvSpPr>
          <p:nvPr/>
        </p:nvSpPr>
        <p:spPr>
          <a:xfrm>
            <a:off x="8101250" y="3574316"/>
            <a:ext cx="3428621" cy="1452806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Из </a:t>
            </a:r>
            <a:r>
              <a:rPr lang="ru-RU" b="1" dirty="0"/>
              <a:t>сводной таблицы 3</a:t>
            </a:r>
            <a:r>
              <a:rPr lang="ru-RU" dirty="0"/>
              <a:t> можно понять, что:</a:t>
            </a:r>
          </a:p>
          <a:p>
            <a:pPr algn="just"/>
            <a:r>
              <a:rPr lang="ru-RU" dirty="0"/>
              <a:t>1) Больше людей заинтересованных в аниме, выходящем весной и осенью (т.к. весной и осенью выходит больше аниме)</a:t>
            </a:r>
          </a:p>
          <a:p>
            <a:pPr algn="just"/>
            <a:endParaRPr lang="ru-RU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C8A67F-3D29-4FD3-9FE0-CEB9D8D156A6}"/>
              </a:ext>
            </a:extLst>
          </p:cNvPr>
          <p:cNvCxnSpPr/>
          <p:nvPr/>
        </p:nvCxnSpPr>
        <p:spPr>
          <a:xfrm>
            <a:off x="7826375" y="1872796"/>
            <a:ext cx="0" cy="3860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87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29" y="1379111"/>
            <a:ext cx="5245560" cy="619232"/>
          </a:xfrm>
        </p:spPr>
        <p:txBody>
          <a:bodyPr/>
          <a:lstStyle/>
          <a:p>
            <a:r>
              <a:rPr lang="ru-RU" dirty="0"/>
              <a:t>Описательные статистики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5131" y="4810767"/>
            <a:ext cx="3610970" cy="1506329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Рейтинг достаточно сильно варьируется. Можно заметить, что мода - 0 (что совпадает с графиками, приведенными выше).</a:t>
            </a:r>
          </a:p>
          <a:p>
            <a:pPr algn="just"/>
            <a:r>
              <a:rPr lang="ru-RU" dirty="0"/>
              <a:t>Так как медиана больше среднего арифметического, можно заметить смещение распределения в сторону большего рейтинга.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75F8E181-68B5-4D76-9F7F-E29AB1987D56}"/>
              </a:ext>
            </a:extLst>
          </p:cNvPr>
          <p:cNvSpPr txBox="1">
            <a:spLocks/>
          </p:cNvSpPr>
          <p:nvPr/>
        </p:nvSpPr>
        <p:spPr>
          <a:xfrm>
            <a:off x="5634320" y="4810767"/>
            <a:ext cx="6223095" cy="1781654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Рейтинг группы </a:t>
            </a:r>
            <a:r>
              <a:rPr lang="ru-RU" i="1" dirty="0"/>
              <a:t>TV</a:t>
            </a:r>
            <a:r>
              <a:rPr lang="ru-RU" dirty="0"/>
              <a:t> в среднем выше, чем рейтинг группы </a:t>
            </a:r>
            <a:r>
              <a:rPr lang="ru-RU" i="1" dirty="0"/>
              <a:t>Movie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Жанры </a:t>
            </a:r>
            <a:r>
              <a:rPr lang="ru-RU" i="1" dirty="0"/>
              <a:t>TV</a:t>
            </a:r>
            <a:r>
              <a:rPr lang="ru-RU" dirty="0"/>
              <a:t> и </a:t>
            </a:r>
            <a:r>
              <a:rPr lang="ru-RU" i="1" dirty="0"/>
              <a:t>DVD Special</a:t>
            </a:r>
            <a:r>
              <a:rPr lang="ru-RU" dirty="0"/>
              <a:t> превосходят остальные по среднему и медианному значению рейтинга, а группы </a:t>
            </a:r>
            <a:r>
              <a:rPr lang="ru-RU" i="1" dirty="0"/>
              <a:t>Music Video</a:t>
            </a:r>
            <a:r>
              <a:rPr lang="ru-RU" dirty="0"/>
              <a:t>, </a:t>
            </a:r>
            <a:r>
              <a:rPr lang="ru-RU" i="1" dirty="0"/>
              <a:t>Other</a:t>
            </a:r>
            <a:r>
              <a:rPr lang="ru-RU" dirty="0"/>
              <a:t> и </a:t>
            </a:r>
            <a:r>
              <a:rPr lang="ru-RU" i="1" dirty="0"/>
              <a:t>Web</a:t>
            </a:r>
            <a:r>
              <a:rPr lang="ru-RU" dirty="0"/>
              <a:t> наоборот показывают явное отставание от остальных жанров.</a:t>
            </a:r>
          </a:p>
          <a:p>
            <a:pPr algn="just"/>
            <a:r>
              <a:rPr lang="ru-RU" dirty="0"/>
              <a:t>В группах </a:t>
            </a:r>
            <a:r>
              <a:rPr lang="ru-RU" i="1" dirty="0"/>
              <a:t>DVD special</a:t>
            </a:r>
            <a:r>
              <a:rPr lang="ru-RU" dirty="0"/>
              <a:t> и </a:t>
            </a:r>
            <a:r>
              <a:rPr lang="ru-RU" i="1" dirty="0"/>
              <a:t>Music Video</a:t>
            </a:r>
            <a:r>
              <a:rPr lang="ru-RU" dirty="0"/>
              <a:t> наблюдается наименьшее отклонение, в то время как жанру </a:t>
            </a:r>
            <a:r>
              <a:rPr lang="ru-RU" i="1" dirty="0"/>
              <a:t>Movie</a:t>
            </a:r>
            <a:r>
              <a:rPr lang="ru-RU" dirty="0"/>
              <a:t> соответствует наибольшее отклолнение рейтинга.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B48B6F2-E264-4986-B138-669D321E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31" y="1998343"/>
            <a:ext cx="1349471" cy="2497217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F302F3C-D785-493E-93D3-452C7B94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320" y="1998344"/>
            <a:ext cx="4659344" cy="2497217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38ACF32F-47E4-413A-8529-1B3C9EA81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664" y="2261629"/>
            <a:ext cx="1563752" cy="223393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31C94-E5CA-4485-AFAC-A930C72A4C4A}"/>
              </a:ext>
            </a:extLst>
          </p:cNvPr>
          <p:cNvCxnSpPr>
            <a:cxnSpLocks/>
          </p:cNvCxnSpPr>
          <p:nvPr/>
        </p:nvCxnSpPr>
        <p:spPr>
          <a:xfrm>
            <a:off x="4981575" y="1998344"/>
            <a:ext cx="0" cy="43135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945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29" y="1379111"/>
            <a:ext cx="5245560" cy="619232"/>
          </a:xfrm>
        </p:spPr>
        <p:txBody>
          <a:bodyPr/>
          <a:lstStyle/>
          <a:p>
            <a:r>
              <a:rPr lang="ru-RU" dirty="0"/>
              <a:t>Корреляционный анализ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2129" y="4508469"/>
            <a:ext cx="7567471" cy="2222531"/>
          </a:xfrm>
        </p:spPr>
        <p:txBody>
          <a:bodyPr>
            <a:normAutofit lnSpcReduction="10000"/>
          </a:bodyPr>
          <a:lstStyle/>
          <a:p>
            <a:pPr algn="just">
              <a:spcBef>
                <a:spcPts val="800"/>
              </a:spcBef>
            </a:pPr>
            <a:r>
              <a:rPr lang="ru-RU" dirty="0"/>
              <a:t>Количество эпизодов имеет слабую прямую корреляцию с нормализованным количеством бросивших просмотр.</a:t>
            </a:r>
          </a:p>
          <a:p>
            <a:pPr algn="just">
              <a:spcBef>
                <a:spcPts val="800"/>
              </a:spcBef>
            </a:pPr>
            <a:r>
              <a:rPr lang="ru-RU" dirty="0"/>
              <a:t>Продолжительность эпизода имеет слабую прямую корреляцию с количеством заинтересованных людей.</a:t>
            </a:r>
          </a:p>
          <a:p>
            <a:pPr algn="just">
              <a:spcBef>
                <a:spcPts val="800"/>
              </a:spcBef>
            </a:pPr>
            <a:r>
              <a:rPr lang="ru-RU" dirty="0"/>
              <a:t>Параметр онгоинг имеет слабую прямую взаимосвязь с количеством эпизодов (т.к. онгоинги - сериалы).</a:t>
            </a:r>
          </a:p>
          <a:p>
            <a:pPr algn="just">
              <a:spcBef>
                <a:spcPts val="800"/>
              </a:spcBef>
            </a:pPr>
            <a:r>
              <a:rPr lang="ru-RU" dirty="0"/>
              <a:t>Существует </a:t>
            </a:r>
            <a:r>
              <a:rPr lang="ru-RU" b="1" dirty="0"/>
              <a:t>сильная</a:t>
            </a:r>
            <a:r>
              <a:rPr lang="ru-RU" dirty="0"/>
              <a:t> прямая корреляция между количеством просмотревших и количеством желающих просмотреть и средняя корреляция между количеством смотрящих и количеством просмотревших. [4]</a:t>
            </a:r>
          </a:p>
          <a:p>
            <a:pPr algn="just">
              <a:spcBef>
                <a:spcPts val="800"/>
              </a:spcBef>
            </a:pPr>
            <a:r>
              <a:rPr lang="ru-RU" dirty="0"/>
              <a:t>Рейтинг имеет среднюю прямую корреляцию с количеством посмотревших, желающих посмотреть и общим числом заинтересованных [1].</a:t>
            </a:r>
          </a:p>
          <a:p>
            <a:pPr algn="just">
              <a:spcBef>
                <a:spcPts val="800"/>
              </a:spcBef>
            </a:pPr>
            <a:r>
              <a:rPr lang="ru-RU" dirty="0"/>
              <a:t>Очевидно, что количество голосов имеет почти полную прямую корреляцию с количеством вовлеченных.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0D72A6CF-2FA5-4A3F-84A2-1922B3B7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29" y="1829825"/>
            <a:ext cx="7567471" cy="2563701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18FA085B-9563-42D0-9DD8-FB0A85DE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280" y="1710858"/>
            <a:ext cx="3209855" cy="4405116"/>
          </a:xfrm>
          <a:prstGeom prst="rect">
            <a:avLst/>
          </a:prstGeom>
        </p:spPr>
      </p:pic>
      <p:sp>
        <p:nvSpPr>
          <p:cNvPr id="26" name="Текст 5">
            <a:extLst>
              <a:ext uri="{FF2B5EF4-FFF2-40B4-BE49-F238E27FC236}">
                <a16:creationId xmlns:a16="http://schemas.microsoft.com/office/drawing/2014/main" id="{E93DF409-7322-46A2-9F5A-A9403A667984}"/>
              </a:ext>
            </a:extLst>
          </p:cNvPr>
          <p:cNvSpPr txBox="1">
            <a:spLocks/>
          </p:cNvSpPr>
          <p:nvPr/>
        </p:nvSpPr>
        <p:spPr>
          <a:xfrm>
            <a:off x="8737600" y="5953918"/>
            <a:ext cx="2857500" cy="553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" b="1" dirty="0"/>
              <a:t>Невероятное приключение ДжоДжо: Каменный океан </a:t>
            </a:r>
          </a:p>
          <a:p>
            <a:pPr marL="0" indent="0" algn="ctr">
              <a:buNone/>
            </a:pPr>
            <a:endParaRPr lang="ru-RU" sz="1000" b="1" dirty="0"/>
          </a:p>
        </p:txBody>
      </p:sp>
    </p:spTree>
    <p:extLst>
      <p:ext uri="{BB962C8B-B14F-4D97-AF65-F5344CB8AC3E}">
        <p14:creationId xmlns:p14="http://schemas.microsoft.com/office/powerpoint/2010/main" val="3516944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2"/>
            <a:ext cx="5245561" cy="3929617"/>
          </a:xfrm>
        </p:spPr>
        <p:txBody>
          <a:bodyPr>
            <a:normAutofit lnSpcReduction="10000"/>
          </a:bodyPr>
          <a:lstStyle/>
          <a:p>
            <a:r>
              <a:rPr lang="ru-RU" b="1" dirty="0"/>
              <a:t>Общий выводы:</a:t>
            </a:r>
            <a:r>
              <a:rPr lang="ru-RU" dirty="0"/>
              <a:t> В результате анализа мы поняли, что из десятилетия в десятилетие жанр аниме развивается. Со сменой декад развиваются технология и сменяются источники информации, но несмотря на это продолжается бурное развитие индустрии аниме.</a:t>
            </a:r>
          </a:p>
          <a:p>
            <a:r>
              <a:rPr lang="ru-RU" b="1" dirty="0"/>
              <a:t>Гипотезы: </a:t>
            </a:r>
          </a:p>
          <a:p>
            <a:r>
              <a:rPr lang="ru-RU" dirty="0"/>
              <a:t>1. ✅ Чем больше рейтинг аниме, тем больше людей в нём заинтересованных (имеется средняя прямая корреляция)</a:t>
            </a:r>
          </a:p>
          <a:p>
            <a:r>
              <a:rPr lang="ru-RU" dirty="0"/>
              <a:t>2. ❌ Людей, которые смотрят онгоинги меньше чем тех, кто смотрит уже вышедшее аниме (В среднем онгоинги смотрят больше, т.к уже вышедшее аниме уже было просмотрено большим количеством людей)</a:t>
            </a:r>
          </a:p>
          <a:p>
            <a:r>
              <a:rPr lang="ru-RU" dirty="0"/>
              <a:t>3. ❌ Большинство фильмов имеют тег "Драма"</a:t>
            </a:r>
          </a:p>
          <a:p>
            <a:r>
              <a:rPr lang="ru-RU" dirty="0"/>
              <a:t>4. ✅ Чем больше людей посмотрело, тем больше хотят посмотреть (имеется сильная прямая корреляция)</a:t>
            </a:r>
          </a:p>
          <a:p>
            <a:r>
              <a:rPr lang="ru-RU" dirty="0"/>
              <a:t>5. ✅ Чем больше эпизодов, тем больше людей перестало смотреть в процентном отношении ко всем вовлеченным (имеется слабая прямая корреляция)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3" name="Picture Placeholder 12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1AECC0C2-4955-4820-AF5B-93AA63B9FC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1875" r="21875"/>
          <a:stretch>
            <a:fillRect/>
          </a:stretch>
        </p:blipFill>
        <p:spPr/>
      </p:pic>
      <p:sp>
        <p:nvSpPr>
          <p:cNvPr id="14" name="Текст 5">
            <a:extLst>
              <a:ext uri="{FF2B5EF4-FFF2-40B4-BE49-F238E27FC236}">
                <a16:creationId xmlns:a16="http://schemas.microsoft.com/office/drawing/2014/main" id="{006FA186-F40B-428E-B4A8-81B2D754BA8F}"/>
              </a:ext>
            </a:extLst>
          </p:cNvPr>
          <p:cNvSpPr txBox="1">
            <a:spLocks/>
          </p:cNvSpPr>
          <p:nvPr/>
        </p:nvSpPr>
        <p:spPr>
          <a:xfrm>
            <a:off x="6684653" y="5795915"/>
            <a:ext cx="4325167" cy="553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800" b="1" dirty="0"/>
              <a:t>Госпожа Кагуя: в любви как на войне</a:t>
            </a:r>
            <a:endParaRPr lang="ru-RU" sz="1000" b="1" dirty="0"/>
          </a:p>
        </p:txBody>
      </p:sp>
    </p:spTree>
    <p:extLst>
      <p:ext uri="{BB962C8B-B14F-4D97-AF65-F5344CB8AC3E}">
        <p14:creationId xmlns:p14="http://schemas.microsoft.com/office/powerpoint/2010/main" val="387662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W</a:t>
            </a:r>
            <a:r>
              <a:rPr lang="en-GB" dirty="0"/>
              <a:t>eb </a:t>
            </a:r>
            <a:r>
              <a:rPr lang="ru-RU" dirty="0"/>
              <a:t>S</a:t>
            </a:r>
            <a:r>
              <a:rPr lang="en-GB" dirty="0"/>
              <a:t>craping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2"/>
            <a:ext cx="5245561" cy="3929617"/>
          </a:xfrm>
        </p:spPr>
        <p:txBody>
          <a:bodyPr>
            <a:normAutofit/>
          </a:bodyPr>
          <a:lstStyle/>
          <a:p>
            <a:r>
              <a:rPr lang="ru-RU" b="1" dirty="0"/>
              <a:t>Цель:</a:t>
            </a:r>
            <a:r>
              <a:rPr lang="ru-RU" dirty="0"/>
              <a:t> собрать данные о самых популярных диcтрибутивах Linux с сайта </a:t>
            </a:r>
            <a:r>
              <a:rPr lang="en-GB" dirty="0">
                <a:hlinkClick r:id="rId2"/>
              </a:rPr>
              <a:t>distrowatch.com</a:t>
            </a:r>
            <a:r>
              <a:rPr lang="ru-RU" dirty="0"/>
              <a:t>. Среди всех доступных дистрибутивов были выбраны те, которые имеют более 10 пользовательских голосов на сайте.</a:t>
            </a:r>
          </a:p>
          <a:p>
            <a:r>
              <a:rPr lang="ru-RU" b="1" dirty="0"/>
              <a:t>Сложности и нюансы:</a:t>
            </a:r>
            <a:r>
              <a:rPr lang="ru-RU" dirty="0"/>
              <a:t> данный сайт был запущен 31 мая 2001 и с того момента веб технологии ушли далеко вперед. Несмотря на это, в данном портале всё так же применяется табличная верстка, которая была популярна в момент зарождения интернета.</a:t>
            </a:r>
          </a:p>
          <a:p>
            <a:r>
              <a:rPr lang="ru-RU" b="1" dirty="0"/>
              <a:t>Выводы: </a:t>
            </a:r>
            <a:r>
              <a:rPr lang="ru-RU" dirty="0"/>
              <a:t>в результате веб-скрейпинга удалось собрать данные о 162 дистрибутивах по 20 различным параметрам.</a:t>
            </a:r>
            <a:endParaRPr lang="ru-RU" b="1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006FA186-F40B-428E-B4A8-81B2D754BA8F}"/>
              </a:ext>
            </a:extLst>
          </p:cNvPr>
          <p:cNvSpPr txBox="1">
            <a:spLocks/>
          </p:cNvSpPr>
          <p:nvPr/>
        </p:nvSpPr>
        <p:spPr>
          <a:xfrm>
            <a:off x="6865627" y="4831973"/>
            <a:ext cx="4325167" cy="553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800" b="1" dirty="0">
                <a:hlinkClick r:id="rId2"/>
              </a:rPr>
              <a:t>distrowatch.com</a:t>
            </a:r>
            <a:endParaRPr lang="ru-RU" sz="1000" b="1" dirty="0"/>
          </a:p>
        </p:txBody>
      </p:sp>
      <p:pic>
        <p:nvPicPr>
          <p:cNvPr id="16" name="Picture 15" descr="Text&#10;&#10;Description automatically generated with low confidence">
            <a:extLst>
              <a:ext uri="{FF2B5EF4-FFF2-40B4-BE49-F238E27FC236}">
                <a16:creationId xmlns:a16="http://schemas.microsoft.com/office/drawing/2014/main" id="{CA5FB66A-54A2-4E72-B7F2-87521CA72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627" y="2379662"/>
            <a:ext cx="4342594" cy="244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49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07DFA55-7DDB-4727-BC5B-BE7D9D9B6DEF}"/>
              </a:ext>
            </a:extLst>
          </p:cNvPr>
          <p:cNvSpPr txBox="1">
            <a:spLocks/>
          </p:cNvSpPr>
          <p:nvPr/>
        </p:nvSpPr>
        <p:spPr>
          <a:xfrm>
            <a:off x="1346200" y="2501899"/>
            <a:ext cx="6426200" cy="18542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6600" dirty="0"/>
              <a:t>СПАСИБО ЗА ВНИМАНИЕ!</a:t>
            </a:r>
          </a:p>
        </p:txBody>
      </p:sp>
      <p:pic>
        <p:nvPicPr>
          <p:cNvPr id="6" name="Picture 5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6E2BF419-2A28-4FDC-B6FB-400AB254C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50" y="793750"/>
            <a:ext cx="2931716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гипотезы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b="1" dirty="0"/>
              <a:t>Цель:</a:t>
            </a:r>
            <a:r>
              <a:rPr lang="ru-RU" dirty="0"/>
              <a:t> проанализировать данные о различных аниме, выходивших до 2020 года и представленных на платформе anime-planet.com</a:t>
            </a:r>
          </a:p>
          <a:p>
            <a:r>
              <a:rPr lang="ru-RU" b="1" dirty="0"/>
              <a:t>Гипотезы:</a:t>
            </a:r>
            <a:r>
              <a:rPr lang="ru-RU" dirty="0"/>
              <a:t> </a:t>
            </a:r>
          </a:p>
          <a:p>
            <a:r>
              <a:rPr lang="ru-RU" dirty="0"/>
              <a:t>1. Чем больше рейтинг аниме, тем больше людей в нём заинтересованных</a:t>
            </a:r>
          </a:p>
          <a:p>
            <a:r>
              <a:rPr lang="ru-RU" dirty="0"/>
              <a:t>2. Людей, которые смотрят онгоинги меньше чем тех, кто смотрит уже вышедшее аниме</a:t>
            </a:r>
          </a:p>
          <a:p>
            <a:r>
              <a:rPr lang="ru-RU" dirty="0"/>
              <a:t>3. Большинство фильмов имеют тег "Драма"</a:t>
            </a:r>
          </a:p>
          <a:p>
            <a:r>
              <a:rPr lang="ru-RU" dirty="0"/>
              <a:t>4. Чем больше людей посмотрело, тем больше хотят посмотреть</a:t>
            </a:r>
          </a:p>
          <a:p>
            <a:r>
              <a:rPr lang="ru-RU" dirty="0"/>
              <a:t>5. Чем больше эпизодов, тем больше людей перестало смотреть (в процентном отношении ко всем вовлеченным)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2D6297B-7D5C-49DD-920A-D53D6C799D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91" r="16691"/>
          <a:stretch>
            <a:fillRect/>
          </a:stretch>
        </p:blipFill>
        <p:spPr/>
      </p:pic>
      <p:sp>
        <p:nvSpPr>
          <p:cNvPr id="22" name="Текст 5">
            <a:extLst>
              <a:ext uri="{FF2B5EF4-FFF2-40B4-BE49-F238E27FC236}">
                <a16:creationId xmlns:a16="http://schemas.microsoft.com/office/drawing/2014/main" id="{08E90B87-F591-45AD-A378-9F66A32BB558}"/>
              </a:ext>
            </a:extLst>
          </p:cNvPr>
          <p:cNvSpPr txBox="1">
            <a:spLocks/>
          </p:cNvSpPr>
          <p:nvPr/>
        </p:nvSpPr>
        <p:spPr>
          <a:xfrm>
            <a:off x="6684652" y="5816156"/>
            <a:ext cx="4325167" cy="553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000" b="1" dirty="0"/>
              <a:t>Твоё имя</a:t>
            </a:r>
          </a:p>
        </p:txBody>
      </p:sp>
    </p:spTree>
    <p:extLst>
      <p:ext uri="{BB962C8B-B14F-4D97-AF65-F5344CB8AC3E}">
        <p14:creationId xmlns:p14="http://schemas.microsoft.com/office/powerpoint/2010/main" val="8435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2"/>
            <a:ext cx="11057971" cy="4111079"/>
          </a:xfrm>
        </p:spPr>
        <p:txBody>
          <a:bodyPr/>
          <a:lstStyle/>
          <a:p>
            <a:r>
              <a:rPr lang="ru-RU" b="1" dirty="0"/>
              <a:t>Краткое описание</a:t>
            </a:r>
          </a:p>
          <a:p>
            <a:r>
              <a:rPr lang="ru-RU" dirty="0"/>
              <a:t>Данный датасет содержит информацию о различных выходивших аниме. Эти данные были собраны с сайта </a:t>
            </a:r>
            <a:r>
              <a:rPr lang="ru-RU" dirty="0">
                <a:hlinkClick r:id="rId2"/>
              </a:rPr>
              <a:t>anime-planet.com</a:t>
            </a:r>
            <a:r>
              <a:rPr lang="ru-RU" dirty="0"/>
              <a:t> 15 июня 2020 года. Датасет был скачан с сайта </a:t>
            </a:r>
            <a:r>
              <a:rPr lang="ru-RU" dirty="0">
                <a:hlinkClick r:id="rId3"/>
              </a:rPr>
              <a:t>kaggle</a:t>
            </a:r>
            <a:r>
              <a:rPr lang="ru-RU" dirty="0"/>
              <a:t>.</a:t>
            </a:r>
          </a:p>
          <a:p>
            <a:r>
              <a:rPr lang="ru-RU" b="1" dirty="0"/>
              <a:t>Количество строк: </a:t>
            </a:r>
            <a:r>
              <a:rPr lang="ru-RU" dirty="0"/>
              <a:t>14578</a:t>
            </a:r>
          </a:p>
          <a:p>
            <a:r>
              <a:rPr lang="ru-RU" b="1" dirty="0"/>
              <a:t>Количество столбцов:</a:t>
            </a:r>
            <a:r>
              <a:rPr lang="ru-RU" dirty="0"/>
              <a:t> 18</a:t>
            </a:r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r>
              <a:rPr lang="ru-RU" b="1" dirty="0"/>
              <a:t>Описание переменных:</a:t>
            </a:r>
          </a:p>
          <a:p>
            <a:pPr>
              <a:spcBef>
                <a:spcPts val="400"/>
              </a:spcBef>
            </a:pPr>
            <a:r>
              <a:rPr lang="ru-RU" dirty="0"/>
              <a:t>Не типизируемы: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title</a:t>
            </a:r>
            <a:r>
              <a:rPr lang="ru-RU" dirty="0"/>
              <a:t> - название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description</a:t>
            </a:r>
            <a:r>
              <a:rPr lang="ru-RU" dirty="0"/>
              <a:t> - описание</a:t>
            </a:r>
          </a:p>
          <a:p>
            <a:pPr>
              <a:spcBef>
                <a:spcPts val="400"/>
              </a:spcBef>
            </a:pPr>
            <a:r>
              <a:rPr lang="ru-RU" dirty="0"/>
              <a:t>Категориальные (номинальные):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mediaType</a:t>
            </a:r>
            <a:r>
              <a:rPr lang="ru-RU" dirty="0"/>
              <a:t> - тип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sznOfRelease</a:t>
            </a:r>
            <a:r>
              <a:rPr lang="ru-RU" dirty="0"/>
              <a:t> - время года выпуска сезона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studios</a:t>
            </a:r>
            <a:r>
              <a:rPr lang="ru-RU" dirty="0"/>
              <a:t> - студии, учавствовавшие в создание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tags</a:t>
            </a:r>
            <a:r>
              <a:rPr lang="ru-RU" dirty="0"/>
              <a:t> - жанры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contentWarn</a:t>
            </a:r>
            <a:r>
              <a:rPr lang="ru-RU" dirty="0"/>
              <a:t> - ограничения</a:t>
            </a:r>
          </a:p>
          <a:p>
            <a:pPr>
              <a:spcBef>
                <a:spcPts val="400"/>
              </a:spcBef>
            </a:pPr>
            <a:r>
              <a:rPr lang="ru-RU" dirty="0"/>
              <a:t>Категориальные (бинарные):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ongoing</a:t>
            </a:r>
            <a:r>
              <a:rPr lang="ru-RU" dirty="0"/>
              <a:t> - не вышло полностью</a:t>
            </a:r>
          </a:p>
          <a:p>
            <a:pPr>
              <a:spcBef>
                <a:spcPts val="400"/>
              </a:spcBef>
            </a:pPr>
            <a:endParaRPr lang="ru-RU" dirty="0"/>
          </a:p>
          <a:p>
            <a:pPr>
              <a:spcBef>
                <a:spcPts val="400"/>
              </a:spcBef>
            </a:pPr>
            <a:endParaRPr lang="ru-RU" dirty="0"/>
          </a:p>
          <a:p>
            <a:pPr>
              <a:spcBef>
                <a:spcPts val="400"/>
              </a:spcBef>
            </a:pPr>
            <a:endParaRPr lang="ru-RU" dirty="0"/>
          </a:p>
          <a:p>
            <a:pPr>
              <a:spcBef>
                <a:spcPts val="400"/>
              </a:spcBef>
            </a:pPr>
            <a:endParaRPr lang="ru-RU" dirty="0"/>
          </a:p>
          <a:p>
            <a:pPr>
              <a:spcBef>
                <a:spcPts val="400"/>
              </a:spcBef>
            </a:pPr>
            <a:endParaRPr lang="ru-RU" dirty="0"/>
          </a:p>
          <a:p>
            <a:pPr>
              <a:spcBef>
                <a:spcPts val="400"/>
              </a:spcBef>
            </a:pPr>
            <a:r>
              <a:rPr lang="ru-RU" dirty="0"/>
              <a:t>Интервальные: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startYr</a:t>
            </a:r>
            <a:r>
              <a:rPr lang="ru-RU" dirty="0"/>
              <a:t> - год начала показа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finishYr</a:t>
            </a:r>
            <a:r>
              <a:rPr lang="ru-RU" dirty="0"/>
              <a:t> - год конца показа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rating</a:t>
            </a:r>
            <a:r>
              <a:rPr lang="ru-RU" dirty="0"/>
              <a:t> - средняя оценка</a:t>
            </a:r>
          </a:p>
          <a:p>
            <a:pPr>
              <a:spcBef>
                <a:spcPts val="400"/>
              </a:spcBef>
            </a:pPr>
            <a:r>
              <a:rPr lang="ru-RU" dirty="0"/>
              <a:t>Абсолютные: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eps</a:t>
            </a:r>
            <a:r>
              <a:rPr lang="ru-RU" dirty="0"/>
              <a:t> - количество эпизодов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duration</a:t>
            </a:r>
            <a:r>
              <a:rPr lang="ru-RU" dirty="0"/>
              <a:t> - продолжительность эпизода - минуты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watched</a:t>
            </a:r>
            <a:r>
              <a:rPr lang="ru-RU" dirty="0"/>
              <a:t> - количество просмотревших людей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watching</a:t>
            </a:r>
            <a:r>
              <a:rPr lang="ru-RU" dirty="0"/>
              <a:t> - количество смотрящих людей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wantWatch</a:t>
            </a:r>
            <a:r>
              <a:rPr lang="ru-RU" dirty="0"/>
              <a:t> - количество желающих просмотреть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dropped</a:t>
            </a:r>
            <a:r>
              <a:rPr lang="ru-RU" dirty="0"/>
              <a:t> - количество людей, не досмотревших до конца</a:t>
            </a:r>
          </a:p>
          <a:p>
            <a:pPr>
              <a:spcBef>
                <a:spcPts val="400"/>
              </a:spcBef>
            </a:pPr>
            <a:r>
              <a:rPr lang="ru-RU" dirty="0"/>
              <a:t>    </a:t>
            </a:r>
            <a:r>
              <a:rPr lang="ru-RU" b="1" dirty="0"/>
              <a:t>votes</a:t>
            </a:r>
            <a:r>
              <a:rPr lang="ru-RU" dirty="0"/>
              <a:t> - количество оценок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68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648CF85-8F56-2C4F-8090-85FF4624B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76F3CC-3C73-F441-AAE6-50AF712E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  <a:p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7D49100-ECF5-A24F-9537-3BD16DF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Модификация данных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B7E5D6A-C1E4-8943-BE6A-9D9537FCC2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2379662"/>
            <a:ext cx="11057971" cy="4111079"/>
          </a:xfrm>
        </p:spPr>
        <p:txBody>
          <a:bodyPr/>
          <a:lstStyle/>
          <a:p>
            <a:r>
              <a:rPr lang="ru-RU" b="1" dirty="0"/>
              <a:t>Изменим типы данных в столбцах на более подходящие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watched</a:t>
            </a:r>
            <a:r>
              <a:rPr lang="en-GB" dirty="0"/>
              <a:t> </a:t>
            </a:r>
            <a:r>
              <a:rPr lang="ru-RU" dirty="0"/>
              <a:t>переводим из </a:t>
            </a:r>
            <a:r>
              <a:rPr lang="en-GB" i="1" dirty="0"/>
              <a:t>float64</a:t>
            </a:r>
            <a:r>
              <a:rPr lang="en-GB" dirty="0"/>
              <a:t> </a:t>
            </a:r>
            <a:r>
              <a:rPr lang="ru-RU" dirty="0"/>
              <a:t>в </a:t>
            </a:r>
            <a:r>
              <a:rPr lang="en-GB" i="1" dirty="0"/>
              <a:t>int64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err="1"/>
              <a:t>startYr</a:t>
            </a:r>
            <a:r>
              <a:rPr lang="en-GB" dirty="0"/>
              <a:t> </a:t>
            </a:r>
            <a:r>
              <a:rPr lang="ru-RU" dirty="0"/>
              <a:t>и </a:t>
            </a:r>
            <a:r>
              <a:rPr lang="en-GB" b="1" dirty="0" err="1"/>
              <a:t>finishYr</a:t>
            </a:r>
            <a:r>
              <a:rPr lang="en-GB" dirty="0"/>
              <a:t> </a:t>
            </a:r>
            <a:r>
              <a:rPr lang="ru-RU" dirty="0"/>
              <a:t>переводим из </a:t>
            </a:r>
            <a:r>
              <a:rPr lang="en-GB" i="1" dirty="0"/>
              <a:t>float64</a:t>
            </a:r>
            <a:r>
              <a:rPr lang="en-GB" dirty="0"/>
              <a:t> </a:t>
            </a:r>
            <a:r>
              <a:rPr lang="ru-RU" dirty="0"/>
              <a:t>в </a:t>
            </a:r>
            <a:r>
              <a:rPr lang="en-GB" i="1" dirty="0"/>
              <a:t>datetime64[ns]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rating</a:t>
            </a:r>
            <a:r>
              <a:rPr lang="en-GB" dirty="0"/>
              <a:t> </a:t>
            </a:r>
            <a:r>
              <a:rPr lang="ru-RU" dirty="0"/>
              <a:t>заменяем </a:t>
            </a:r>
            <a:r>
              <a:rPr lang="en-GB" i="1" dirty="0" err="1"/>
              <a:t>NaN</a:t>
            </a:r>
            <a:r>
              <a:rPr lang="en-GB" dirty="0"/>
              <a:t> </a:t>
            </a:r>
            <a:r>
              <a:rPr lang="ru-RU" dirty="0"/>
              <a:t>на </a:t>
            </a:r>
            <a:r>
              <a:rPr lang="ru-RU" i="1" dirty="0"/>
              <a:t>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vote</a:t>
            </a:r>
            <a:r>
              <a:rPr lang="ru-RU" b="1" dirty="0"/>
              <a:t>s</a:t>
            </a:r>
            <a:r>
              <a:rPr lang="en-GB" dirty="0"/>
              <a:t> </a:t>
            </a:r>
            <a:r>
              <a:rPr lang="ru-RU" dirty="0"/>
              <a:t>заменяем </a:t>
            </a:r>
            <a:r>
              <a:rPr lang="en-GB" i="1" dirty="0" err="1"/>
              <a:t>NaN</a:t>
            </a:r>
            <a:r>
              <a:rPr lang="en-GB" dirty="0"/>
              <a:t> </a:t>
            </a:r>
            <a:r>
              <a:rPr lang="ru-RU" dirty="0"/>
              <a:t>на </a:t>
            </a:r>
            <a:r>
              <a:rPr lang="ru-RU" i="1" dirty="0"/>
              <a:t>0</a:t>
            </a:r>
            <a:r>
              <a:rPr lang="ru-RU" dirty="0"/>
              <a:t> и переводим из </a:t>
            </a:r>
            <a:br>
              <a:rPr lang="ru-RU" dirty="0"/>
            </a:br>
            <a:r>
              <a:rPr lang="en-GB" i="1" dirty="0"/>
              <a:t>float64</a:t>
            </a:r>
            <a:r>
              <a:rPr lang="en-GB" dirty="0"/>
              <a:t> </a:t>
            </a:r>
            <a:r>
              <a:rPr lang="ru-RU" dirty="0"/>
              <a:t>в </a:t>
            </a:r>
            <a:r>
              <a:rPr lang="en-GB" i="1" dirty="0"/>
              <a:t>int64</a:t>
            </a:r>
            <a:endParaRPr lang="ru-RU" i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pPr>
              <a:spcBef>
                <a:spcPts val="400"/>
              </a:spcBef>
            </a:pPr>
            <a:r>
              <a:rPr lang="ru-RU" b="1" dirty="0"/>
              <a:t>Рассчитаем новые столбцы с данными на основе существующих</a:t>
            </a:r>
            <a:endParaRPr lang="ru-RU" dirty="0"/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totalInvolvement</a:t>
            </a:r>
            <a:r>
              <a:rPr lang="ru-RU" dirty="0"/>
              <a:t> - общее количество вовлеченных людей - сумма смотревших, смотрящих, желающих просмотреть и бросивших просмотр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droppedNormalized</a:t>
            </a:r>
            <a:r>
              <a:rPr lang="ru-RU" dirty="0"/>
              <a:t> - частное количество людей, бросивших просмотр, к количеству вовлеченных людей</a:t>
            </a:r>
          </a:p>
          <a:p>
            <a:pPr marL="285750" indent="-28575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isDrama</a:t>
            </a:r>
            <a:r>
              <a:rPr lang="ru-RU" dirty="0"/>
              <a:t> - обозначает наличие тега драма в списке тегов</a:t>
            </a:r>
          </a:p>
          <a:p>
            <a:pPr>
              <a:spcBef>
                <a:spcPts val="400"/>
              </a:spcBef>
            </a:pPr>
            <a:endParaRPr lang="ru-RU" dirty="0"/>
          </a:p>
          <a:p>
            <a:pPr>
              <a:spcBef>
                <a:spcPts val="400"/>
              </a:spcBef>
            </a:pPr>
            <a:endParaRPr lang="ru-RU" dirty="0"/>
          </a:p>
          <a:p>
            <a:pPr>
              <a:spcBef>
                <a:spcPts val="400"/>
              </a:spcBef>
            </a:pPr>
            <a:endParaRPr lang="ru-RU" dirty="0"/>
          </a:p>
          <a:p>
            <a:pPr>
              <a:spcBef>
                <a:spcPts val="400"/>
              </a:spcBef>
            </a:pPr>
            <a:endParaRPr lang="ru-RU" dirty="0"/>
          </a:p>
          <a:p>
            <a:endParaRPr lang="en-GB" dirty="0"/>
          </a:p>
          <a:p>
            <a:endParaRPr lang="en-GB" dirty="0"/>
          </a:p>
          <a:p>
            <a:r>
              <a:rPr lang="ru-RU" b="1" dirty="0"/>
              <a:t>Разбиваем интервальную переменную startYr на группы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1970s</a:t>
            </a:r>
            <a:r>
              <a:rPr lang="ru-RU" dirty="0"/>
              <a:t> and earlier - 1980 год и ранее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1980s</a:t>
            </a:r>
            <a:r>
              <a:rPr lang="ru-RU" dirty="0"/>
              <a:t> - с 1981 по 1990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1990s</a:t>
            </a:r>
            <a:r>
              <a:rPr lang="ru-RU" dirty="0"/>
              <a:t> - с 1991 по 2000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2000s</a:t>
            </a:r>
            <a:r>
              <a:rPr lang="ru-RU" dirty="0"/>
              <a:t> - с 2001 по 2010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2010s</a:t>
            </a:r>
            <a:r>
              <a:rPr lang="ru-RU" dirty="0"/>
              <a:t> - с 2011 по 2020 год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2020s</a:t>
            </a:r>
            <a:r>
              <a:rPr lang="ru-RU" dirty="0"/>
              <a:t> - с 2021 по 2030 год</a:t>
            </a:r>
          </a:p>
          <a:p>
            <a:r>
              <a:rPr lang="ru-RU" dirty="0"/>
              <a:t>Данное разбиение выбрано в силу того, что оно позволяет проще оценить отличия аниме разных десятилетий, и сделать это наиболее корректно.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F4B1D31-3576-0740-BA52-B317564F66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235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Отсортируем значения</a:t>
            </a:r>
            <a:br>
              <a:rPr lang="ru-RU" b="1" dirty="0"/>
            </a:b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2114728"/>
            <a:ext cx="5245561" cy="336113"/>
          </a:xfrm>
        </p:spPr>
        <p:txBody>
          <a:bodyPr/>
          <a:lstStyle/>
          <a:p>
            <a:r>
              <a:rPr lang="ru-RU" dirty="0"/>
              <a:t>Отсортируем значения по полям </a:t>
            </a:r>
            <a:r>
              <a:rPr lang="ru-RU" b="1" dirty="0"/>
              <a:t>rating</a:t>
            </a:r>
            <a:r>
              <a:rPr lang="ru-RU" dirty="0"/>
              <a:t> и </a:t>
            </a:r>
            <a:r>
              <a:rPr lang="ru-RU" b="1" dirty="0"/>
              <a:t>totalInvolvement</a:t>
            </a:r>
            <a:r>
              <a:rPr lang="ru-RU" dirty="0"/>
              <a:t>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66CE00D1-F3E5-496E-9DBD-D65ECD635B7C}"/>
              </a:ext>
            </a:extLst>
          </p:cNvPr>
          <p:cNvSpPr txBox="1">
            <a:spLocks/>
          </p:cNvSpPr>
          <p:nvPr/>
        </p:nvSpPr>
        <p:spPr>
          <a:xfrm>
            <a:off x="585897" y="6040097"/>
            <a:ext cx="4943367" cy="5539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000" b="1" dirty="0"/>
              <a:t>Стальной алхимик: Братство</a:t>
            </a:r>
          </a:p>
        </p:txBody>
      </p:sp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02156FA8-2745-429B-938D-1BBFF093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898" y="2450841"/>
            <a:ext cx="4943366" cy="3532529"/>
          </a:xfrm>
          <a:prstGeom prst="rect">
            <a:avLst/>
          </a:prstGeom>
        </p:spPr>
      </p:pic>
      <p:pic>
        <p:nvPicPr>
          <p:cNvPr id="16" name="Picture 15" descr="Table&#10;&#10;Description automatically generated">
            <a:extLst>
              <a:ext uri="{FF2B5EF4-FFF2-40B4-BE49-F238E27FC236}">
                <a16:creationId xmlns:a16="http://schemas.microsoft.com/office/drawing/2014/main" id="{582E91A8-A41D-4276-9D53-B6ACB1F1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692" y="1111674"/>
            <a:ext cx="4421149" cy="52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93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29" y="1379110"/>
            <a:ext cx="5245560" cy="777025"/>
          </a:xfrm>
        </p:spPr>
        <p:txBody>
          <a:bodyPr/>
          <a:lstStyle/>
          <a:p>
            <a:r>
              <a:rPr lang="ru-RU" dirty="0"/>
              <a:t>Точечные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8" y="5685614"/>
            <a:ext cx="5245560" cy="59723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dirty="0"/>
              <a:t>Благодаря точечной диаграмме рейтинга и заинтересованности можно легко заметить, что аниме обладающие наибольшей заитересованностью у зрителей имеют больший рейтинг [1].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980DE03-9478-4117-BDDE-E6ACD9F6B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857" y="1905807"/>
            <a:ext cx="3991099" cy="3786023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E5E6540D-9951-48CF-A4E1-9950BF7F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045" y="1827776"/>
            <a:ext cx="3991099" cy="3806325"/>
          </a:xfrm>
          <a:prstGeom prst="rect">
            <a:avLst/>
          </a:prstGeom>
        </p:spPr>
      </p:pic>
      <p:sp>
        <p:nvSpPr>
          <p:cNvPr id="14" name="Текст 3">
            <a:extLst>
              <a:ext uri="{FF2B5EF4-FFF2-40B4-BE49-F238E27FC236}">
                <a16:creationId xmlns:a16="http://schemas.microsoft.com/office/drawing/2014/main" id="{2568ACB2-D51E-4BDF-BE97-9E05ECA4EAC8}"/>
              </a:ext>
            </a:extLst>
          </p:cNvPr>
          <p:cNvSpPr txBox="1">
            <a:spLocks/>
          </p:cNvSpPr>
          <p:nvPr/>
        </p:nvSpPr>
        <p:spPr>
          <a:xfrm>
            <a:off x="6360544" y="5685614"/>
            <a:ext cx="5510103" cy="2884146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Благодаря точечной диаграмме количества просмотревших и желающих можно легко заметить, что чем меньше просмотров аниме, тем меньше желающих его посмотреть. Однако, можно заметить ряд точек около оси </a:t>
            </a:r>
            <a:r>
              <a:rPr lang="ru-RU" i="1" dirty="0"/>
              <a:t>watched</a:t>
            </a:r>
            <a:r>
              <a:rPr lang="ru-RU" dirty="0"/>
              <a:t>=0, которые показывают, что существует достаточно аниме, которые смотрело очень мало людей, но очень много хотят посмотреть [4]</a:t>
            </a:r>
          </a:p>
        </p:txBody>
      </p:sp>
    </p:spTree>
    <p:extLst>
      <p:ext uri="{BB962C8B-B14F-4D97-AF65-F5344CB8AC3E}">
        <p14:creationId xmlns:p14="http://schemas.microsoft.com/office/powerpoint/2010/main" val="1085586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График распределения рейтинга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just"/>
            <a:r>
              <a:rPr lang="ru-RU" dirty="0"/>
              <a:t>С помощью графика распределения рейтинга можно понять, что существует смещение рейтинга в большую сторону относительно нормального распределения.</a:t>
            </a:r>
          </a:p>
          <a:p>
            <a:pPr algn="just"/>
            <a:r>
              <a:rPr lang="ru-RU" dirty="0"/>
              <a:t>Также можно заметить большой столб на оси </a:t>
            </a:r>
            <a:r>
              <a:rPr lang="ru-RU" i="1" dirty="0"/>
              <a:t>rating</a:t>
            </a:r>
            <a:r>
              <a:rPr lang="ru-RU" dirty="0"/>
              <a:t>=0. Это можно объяснить тем, что часто люди ставят оценку 0 на то, что им совершенно не нравится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9CF6346-5025-473A-9C0F-549B0F130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668" y="1836302"/>
            <a:ext cx="4600740" cy="44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9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29" y="1379110"/>
            <a:ext cx="5245560" cy="777025"/>
          </a:xfrm>
        </p:spPr>
        <p:txBody>
          <a:bodyPr/>
          <a:lstStyle/>
          <a:p>
            <a:r>
              <a:rPr lang="ru-RU" dirty="0"/>
              <a:t>Круговые диаграммы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897" y="4876076"/>
            <a:ext cx="5245560" cy="1580978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С помощью круговой диаграммы распределения по типам можно понять, что более половины аниме представлено в типах </a:t>
            </a:r>
            <a:r>
              <a:rPr lang="ru-RU" i="1" dirty="0"/>
              <a:t>TV</a:t>
            </a:r>
            <a:r>
              <a:rPr lang="ru-RU" dirty="0"/>
              <a:t>,</a:t>
            </a:r>
            <a:r>
              <a:rPr lang="ru-RU" i="1" dirty="0"/>
              <a:t> Movie</a:t>
            </a:r>
            <a:r>
              <a:rPr lang="ru-RU" dirty="0"/>
              <a:t>, </a:t>
            </a:r>
            <a:r>
              <a:rPr lang="ru-RU" i="1" dirty="0"/>
              <a:t>OVA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С помощью круговой диаграммы распределения по десятилетиям можно понять, что с каждым десятилетием количество аниме увеличивается, однако в категории </a:t>
            </a:r>
            <a:r>
              <a:rPr lang="ru-RU" i="1" dirty="0"/>
              <a:t>2020s</a:t>
            </a:r>
            <a:r>
              <a:rPr lang="ru-RU" dirty="0"/>
              <a:t> еще не так много аниме в силу того, что датасет был собран в 2020 году.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4" name="Текст 3">
            <a:extLst>
              <a:ext uri="{FF2B5EF4-FFF2-40B4-BE49-F238E27FC236}">
                <a16:creationId xmlns:a16="http://schemas.microsoft.com/office/drawing/2014/main" id="{2568ACB2-D51E-4BDF-BE97-9E05ECA4EAC8}"/>
              </a:ext>
            </a:extLst>
          </p:cNvPr>
          <p:cNvSpPr txBox="1">
            <a:spLocks/>
          </p:cNvSpPr>
          <p:nvPr/>
        </p:nvSpPr>
        <p:spPr>
          <a:xfrm>
            <a:off x="6360544" y="4876076"/>
            <a:ext cx="5510103" cy="1238463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b="0" i="0" kern="1200">
                <a:solidFill>
                  <a:srgbClr val="0E2D69"/>
                </a:solidFill>
                <a:latin typeface="HSE Sans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dirty="0"/>
              <a:t>С помощью круговой диаграммы наличия тега </a:t>
            </a:r>
            <a:r>
              <a:rPr lang="ru-RU" i="1" dirty="0"/>
              <a:t>Drama</a:t>
            </a:r>
            <a:r>
              <a:rPr lang="ru-RU" dirty="0"/>
              <a:t> в группе </a:t>
            </a:r>
            <a:r>
              <a:rPr lang="ru-RU" i="1" dirty="0"/>
              <a:t>Movie</a:t>
            </a:r>
            <a:r>
              <a:rPr lang="ru-RU" dirty="0"/>
              <a:t> можно понять, что большая часть аниме в группе </a:t>
            </a:r>
            <a:r>
              <a:rPr lang="ru-RU" i="1" dirty="0"/>
              <a:t>Movie</a:t>
            </a:r>
            <a:r>
              <a:rPr lang="ru-RU" dirty="0"/>
              <a:t> не имеет тега </a:t>
            </a:r>
            <a:r>
              <a:rPr lang="ru-RU" i="1" dirty="0"/>
              <a:t>Drama</a:t>
            </a:r>
            <a:r>
              <a:rPr lang="ru-RU" dirty="0"/>
              <a:t> [3].</a:t>
            </a:r>
          </a:p>
          <a:p>
            <a:pPr algn="just"/>
            <a:r>
              <a:rPr lang="ru-RU" dirty="0"/>
              <a:t>С помощью круговой диаграммы распределения по сезонам можно понять, что большая часть аниме (60%) выходит весной и осенью</a:t>
            </a:r>
          </a:p>
        </p:txBody>
      </p:sp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64BC92C8-5859-489C-9139-C034BF6B0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63" y="2102022"/>
            <a:ext cx="2990850" cy="2419350"/>
          </a:xfrm>
          <a:prstGeom prst="rect">
            <a:avLst/>
          </a:prstGeom>
        </p:spPr>
      </p:pic>
      <p:pic>
        <p:nvPicPr>
          <p:cNvPr id="11" name="Picture 10" descr="Chart, pie chart&#10;&#10;Description automatically generated">
            <a:extLst>
              <a:ext uri="{FF2B5EF4-FFF2-40B4-BE49-F238E27FC236}">
                <a16:creationId xmlns:a16="http://schemas.microsoft.com/office/drawing/2014/main" id="{D9BB41D4-05B7-4B69-A09E-A28AFBE5E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23" y="2102021"/>
            <a:ext cx="2552700" cy="2409825"/>
          </a:xfrm>
          <a:prstGeom prst="rect">
            <a:avLst/>
          </a:prstGeom>
        </p:spPr>
      </p:pic>
      <p:pic>
        <p:nvPicPr>
          <p:cNvPr id="15" name="Picture 14" descr="Chart, pie chart&#10;&#10;Description automatically generated">
            <a:extLst>
              <a:ext uri="{FF2B5EF4-FFF2-40B4-BE49-F238E27FC236}">
                <a16:creationId xmlns:a16="http://schemas.microsoft.com/office/drawing/2014/main" id="{09142E6E-016B-441A-89AB-33AA9870A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53" y="2102022"/>
            <a:ext cx="2971800" cy="2409825"/>
          </a:xfrm>
          <a:prstGeom prst="rect">
            <a:avLst/>
          </a:prstGeom>
        </p:spPr>
      </p:pic>
      <p:pic>
        <p:nvPicPr>
          <p:cNvPr id="17" name="Picture 16" descr="Chart, pie chart&#10;&#10;Description automatically generated">
            <a:extLst>
              <a:ext uri="{FF2B5EF4-FFF2-40B4-BE49-F238E27FC236}">
                <a16:creationId xmlns:a16="http://schemas.microsoft.com/office/drawing/2014/main" id="{02227165-A189-4492-BAE0-CF67BB57D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133" y="2102022"/>
            <a:ext cx="24193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67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2EAF03B-EC26-1D47-94AC-C7594286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29" y="1379111"/>
            <a:ext cx="5245560" cy="619232"/>
          </a:xfrm>
        </p:spPr>
        <p:txBody>
          <a:bodyPr/>
          <a:lstStyle/>
          <a:p>
            <a:r>
              <a:rPr lang="ru-RU" dirty="0"/>
              <a:t>Сводная таблица 1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356540-7218-FF4B-B6BC-5BD291A372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1178" y="4428145"/>
            <a:ext cx="10789642" cy="1238463"/>
          </a:xfrm>
        </p:spPr>
        <p:txBody>
          <a:bodyPr>
            <a:normAutofit/>
          </a:bodyPr>
          <a:lstStyle/>
          <a:p>
            <a:pPr algn="just"/>
            <a:r>
              <a:rPr lang="ru-RU" dirty="0"/>
              <a:t>Из </a:t>
            </a:r>
            <a:r>
              <a:rPr lang="ru-RU" b="1" dirty="0"/>
              <a:t>сводной таблицы 1</a:t>
            </a:r>
            <a:r>
              <a:rPr lang="ru-RU" dirty="0"/>
              <a:t> можно понять, что:</a:t>
            </a:r>
          </a:p>
          <a:p>
            <a:pPr algn="just"/>
            <a:r>
              <a:rPr lang="ru-RU" dirty="0"/>
              <a:t>1) Аниме, выпущенное в </a:t>
            </a:r>
            <a:r>
              <a:rPr lang="ru-RU" i="1" dirty="0"/>
              <a:t>2010s</a:t>
            </a:r>
            <a:r>
              <a:rPr lang="ru-RU" dirty="0"/>
              <a:t> пользуется меньшим спросом чем то, которое было выпущено в </a:t>
            </a:r>
            <a:r>
              <a:rPr lang="ru-RU" i="1" dirty="0"/>
              <a:t>2000s</a:t>
            </a:r>
            <a:r>
              <a:rPr lang="ru-RU" dirty="0"/>
              <a:t>.</a:t>
            </a:r>
          </a:p>
          <a:p>
            <a:pPr algn="just"/>
            <a:r>
              <a:rPr lang="ru-RU" dirty="0"/>
              <a:t>2) Аниме данного датасета, выпущенное в </a:t>
            </a:r>
            <a:r>
              <a:rPr lang="ru-RU" i="1" dirty="0"/>
              <a:t>2020s</a:t>
            </a:r>
            <a:r>
              <a:rPr lang="ru-RU" dirty="0"/>
              <a:t> нельзя считать репрезентативной группой, поскольку на момент сбора датасета не все типы аниме попали в выборку и не успело пройти достаточно времени.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B29DC1-D5D4-FB41-9E2D-AA4750D0CC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ОП Программная инженерия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5B6DD1A-BEFA-D842-9B7A-78D7BD1A5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ru-RU" dirty="0"/>
              <a:t>Анализ данных аниме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8968744-3B75-9B47-92FD-77E1E725F2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BFFF14-5433-469D-AED5-74139BCF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64" y="1998342"/>
            <a:ext cx="11529871" cy="200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27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000" dirty="0">
            <a:latin typeface="HSE Sans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2A9C74E6E830D74E9B0FDDB4017A5417" ma:contentTypeVersion="13" ma:contentTypeDescription="Создание документа." ma:contentTypeScope="" ma:versionID="d4e423622451d608a8a05f4da7a1e1a2">
  <xsd:schema xmlns:xsd="http://www.w3.org/2001/XMLSchema" xmlns:xs="http://www.w3.org/2001/XMLSchema" xmlns:p="http://schemas.microsoft.com/office/2006/metadata/properties" xmlns:ns2="9875bd71-cde8-496c-a136-433f55d5e6d0" xmlns:ns3="e96afe77-3acb-4328-97fc-408e1bde3ecd" targetNamespace="http://schemas.microsoft.com/office/2006/metadata/properties" ma:root="true" ma:fieldsID="4831203c63c08b9f52ea6d3ee0d7a96e" ns2:_="" ns3:_="">
    <xsd:import namespace="9875bd71-cde8-496c-a136-433f55d5e6d0"/>
    <xsd:import namespace="e96afe77-3acb-4328-97fc-408e1bde3e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bd71-cde8-496c-a136-433f55d5e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6afe77-3acb-4328-97fc-408e1bde3ec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33DAF31-D8A6-49A0-9A5D-8B2EA5B1C511}">
  <ds:schemaRefs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e96afe77-3acb-4328-97fc-408e1bde3ec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9875bd71-cde8-496c-a136-433f55d5e6d0"/>
  </ds:schemaRefs>
</ds:datastoreItem>
</file>

<file path=customXml/itemProps2.xml><?xml version="1.0" encoding="utf-8"?>
<ds:datastoreItem xmlns:ds="http://schemas.openxmlformats.org/officeDocument/2006/customXml" ds:itemID="{B34386AA-1848-4C75-B336-1053927CB0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4651DD-DCCC-4759-B2F6-7F520BDCC2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75bd71-cde8-496c-a136-433f55d5e6d0"/>
    <ds:schemaRef ds:uri="e96afe77-3acb-4328-97fc-408e1bde3e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1424</Words>
  <Application>Microsoft Office PowerPoint</Application>
  <PresentationFormat>Widescreen</PresentationFormat>
  <Paragraphs>165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HSE Sans</vt:lpstr>
      <vt:lpstr>Office Theme</vt:lpstr>
      <vt:lpstr>Анализ данных аниме</vt:lpstr>
      <vt:lpstr>Цель и гипотезы</vt:lpstr>
      <vt:lpstr>Описание данных</vt:lpstr>
      <vt:lpstr>Модификация данных</vt:lpstr>
      <vt:lpstr>Отсортируем значения </vt:lpstr>
      <vt:lpstr>Точечные диаграммы</vt:lpstr>
      <vt:lpstr>График распределения рейтинга</vt:lpstr>
      <vt:lpstr>Круговые диаграммы</vt:lpstr>
      <vt:lpstr>Сводная таблица 1</vt:lpstr>
      <vt:lpstr>Сводная таблица 2 и 3</vt:lpstr>
      <vt:lpstr>Описательные статистики</vt:lpstr>
      <vt:lpstr>Корреляционный анализ</vt:lpstr>
      <vt:lpstr>Выводы</vt:lpstr>
      <vt:lpstr>Web Scraping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Кутьков Юрий Юрьевич</dc:creator>
  <cp:lastModifiedBy>Nikita Ermishin</cp:lastModifiedBy>
  <cp:revision>19</cp:revision>
  <cp:lastPrinted>2021-11-11T13:08:42Z</cp:lastPrinted>
  <dcterms:created xsi:type="dcterms:W3CDTF">2021-11-11T08:52:47Z</dcterms:created>
  <dcterms:modified xsi:type="dcterms:W3CDTF">2022-02-21T15:41:27Z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0x0101002A9C74E6E830D74E9B0FDDB4017A5417</vt:lpwstr>
  </property>
</Properties>
</file>